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4" r:id="rId1"/>
  </p:sldMasterIdLst>
  <p:notesMasterIdLst>
    <p:notesMasterId r:id="rId16"/>
  </p:notesMasterIdLst>
  <p:handoutMasterIdLst>
    <p:handoutMasterId r:id="rId17"/>
  </p:handoutMasterIdLst>
  <p:sldIdLst>
    <p:sldId id="261" r:id="rId2"/>
    <p:sldId id="263" r:id="rId3"/>
    <p:sldId id="279" r:id="rId4"/>
    <p:sldId id="281" r:id="rId5"/>
    <p:sldId id="280" r:id="rId6"/>
    <p:sldId id="265" r:id="rId7"/>
    <p:sldId id="269" r:id="rId8"/>
    <p:sldId id="283" r:id="rId9"/>
    <p:sldId id="287" r:id="rId10"/>
    <p:sldId id="270" r:id="rId11"/>
    <p:sldId id="285" r:id="rId12"/>
    <p:sldId id="278" r:id="rId13"/>
    <p:sldId id="284" r:id="rId14"/>
    <p:sldId id="271"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81558"/>
  </p:normalViewPr>
  <p:slideViewPr>
    <p:cSldViewPr snapToGrid="0" snapToObjects="1">
      <p:cViewPr varScale="1">
        <p:scale>
          <a:sx n="90" d="100"/>
          <a:sy n="90" d="100"/>
        </p:scale>
        <p:origin x="16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B355646-A25A-4249-B172-4D1949A48AEC}" type="datetimeFigureOut">
              <a:rPr lang="en-US" smtClean="0"/>
              <a:pPr/>
              <a:t>4/22/2021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0D3AE9-140C-6047-92FC-D021ED66302D}" type="slidenum">
              <a:rPr lang="en-US" smtClean="0"/>
              <a:pPr/>
              <a:t>‹#›</a:t>
            </a:fld>
            <a:endParaRPr lang="en-US" dirty="0"/>
          </a:p>
        </p:txBody>
      </p:sp>
    </p:spTree>
    <p:extLst>
      <p:ext uri="{BB962C8B-B14F-4D97-AF65-F5344CB8AC3E}">
        <p14:creationId xmlns:p14="http://schemas.microsoft.com/office/powerpoint/2010/main" val="1548178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1F61A0-5486-4E47-8312-C7E877077D0E}" type="datetimeFigureOut">
              <a:rPr lang="en-US" smtClean="0"/>
              <a:pPr/>
              <a:t>4/22/2021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19E23C-DD53-9841-B8DE-03FA1723C952}" type="slidenum">
              <a:rPr lang="en-US" smtClean="0"/>
              <a:pPr/>
              <a:t>‹#›</a:t>
            </a:fld>
            <a:endParaRPr lang="en-US" dirty="0"/>
          </a:p>
        </p:txBody>
      </p:sp>
    </p:spTree>
    <p:extLst>
      <p:ext uri="{BB962C8B-B14F-4D97-AF65-F5344CB8AC3E}">
        <p14:creationId xmlns:p14="http://schemas.microsoft.com/office/powerpoint/2010/main" val="4024312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9E23C-DD53-9841-B8DE-03FA1723C952}" type="slidenum">
              <a:rPr lang="en-US" smtClean="0"/>
              <a:pPr/>
              <a:t>4</a:t>
            </a:fld>
            <a:endParaRPr lang="en-US" dirty="0"/>
          </a:p>
        </p:txBody>
      </p:sp>
    </p:spTree>
    <p:extLst>
      <p:ext uri="{BB962C8B-B14F-4D97-AF65-F5344CB8AC3E}">
        <p14:creationId xmlns:p14="http://schemas.microsoft.com/office/powerpoint/2010/main" val="375456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19E23C-DD53-9841-B8DE-03FA1723C952}" type="slidenum">
              <a:rPr lang="en-US" smtClean="0"/>
              <a:pPr/>
              <a:t>10</a:t>
            </a:fld>
            <a:endParaRPr lang="en-US" dirty="0"/>
          </a:p>
        </p:txBody>
      </p:sp>
    </p:spTree>
    <p:extLst>
      <p:ext uri="{BB962C8B-B14F-4D97-AF65-F5344CB8AC3E}">
        <p14:creationId xmlns:p14="http://schemas.microsoft.com/office/powerpoint/2010/main" val="691357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pptback-01.jpg"/>
          <p:cNvPicPr>
            <a:picLocks noChangeAspect="1"/>
          </p:cNvPicPr>
          <p:nvPr userDrawn="1"/>
        </p:nvPicPr>
        <p:blipFill>
          <a:blip r:embed="rId2"/>
          <a:stretch>
            <a:fillRect/>
          </a:stretch>
        </p:blipFill>
        <p:spPr>
          <a:xfrm>
            <a:off x="0" y="0"/>
            <a:ext cx="9156192" cy="6867144"/>
          </a:xfrm>
          <a:prstGeom prst="rect">
            <a:avLst/>
          </a:prstGeom>
        </p:spPr>
      </p:pic>
    </p:spTree>
    <p:extLst>
      <p:ext uri="{BB962C8B-B14F-4D97-AF65-F5344CB8AC3E}">
        <p14:creationId xmlns:p14="http://schemas.microsoft.com/office/powerpoint/2010/main" val="38685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63523-73D7-614F-B62C-31315533CF74}" type="datetime1">
              <a:rPr lang="en-US" smtClean="0"/>
              <a:pPr/>
              <a:t>4/22/2021</a:t>
            </a:fld>
            <a:endParaRPr lang="en-US" dirty="0"/>
          </a:p>
        </p:txBody>
      </p:sp>
      <p:sp>
        <p:nvSpPr>
          <p:cNvPr id="5" name="Footer Placeholder 4"/>
          <p:cNvSpPr>
            <a:spLocks noGrp="1"/>
          </p:cNvSpPr>
          <p:nvPr>
            <p:ph type="ftr" sz="quarter" idx="11"/>
          </p:nvPr>
        </p:nvSpPr>
        <p:spPr/>
        <p:txBody>
          <a:bodyPr/>
          <a:lstStyle/>
          <a:p>
            <a:r>
              <a:rPr lang="en-US"/>
              <a:t>Mount Sinai / Presentation Slide / December 5, 2012</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366252375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63523-73D7-614F-B62C-31315533CF74}" type="datetime1">
              <a:rPr lang="en-US" smtClean="0"/>
              <a:pPr/>
              <a:t>4/22/2021</a:t>
            </a:fld>
            <a:endParaRPr lang="en-US" dirty="0"/>
          </a:p>
        </p:txBody>
      </p:sp>
      <p:sp>
        <p:nvSpPr>
          <p:cNvPr id="5" name="Footer Placeholder 4"/>
          <p:cNvSpPr>
            <a:spLocks noGrp="1"/>
          </p:cNvSpPr>
          <p:nvPr>
            <p:ph type="ftr" sz="quarter" idx="11"/>
          </p:nvPr>
        </p:nvSpPr>
        <p:spPr/>
        <p:txBody>
          <a:bodyPr/>
          <a:lstStyle/>
          <a:p>
            <a:r>
              <a:rPr lang="en-US"/>
              <a:t>Mount Sinai / Presentation Slide / December 5, 2012</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347987639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500" b="1"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66002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a:t>Click to edit Master title style</a:t>
            </a:r>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r>
              <a:rPr lang="en-US" dirty="0"/>
              <a:t>Mount Sinai / Presentation Slide / December 5, 2012</a:t>
            </a:r>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dirty="0"/>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57200" y="1493086"/>
            <a:ext cx="8229600" cy="4525963"/>
          </a:xfrm>
        </p:spPr>
        <p:txBody>
          <a:bodyPr/>
          <a:lstStyle>
            <a:lvl1pPr>
              <a:lnSpc>
                <a:spcPts val="2300"/>
              </a:lnSpc>
              <a:defRPr/>
            </a:lvl1pPr>
            <a:lvl4pPr>
              <a:defRPr>
                <a:latin typeface="Arial"/>
                <a:cs typeface="Aria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r>
              <a:rPr lang="en-US" dirty="0"/>
              <a:t>Mount Sinai / Presentation Slide / December 5, 2012</a:t>
            </a:r>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4/22/2021</a:t>
            </a:fld>
            <a:endParaRPr lang="en-US" dirty="0"/>
          </a:p>
        </p:txBody>
      </p:sp>
      <p:sp>
        <p:nvSpPr>
          <p:cNvPr id="5" name="Footer Placeholder 4"/>
          <p:cNvSpPr>
            <a:spLocks noGrp="1"/>
          </p:cNvSpPr>
          <p:nvPr>
            <p:ph type="ftr" sz="quarter" idx="11"/>
          </p:nvPr>
        </p:nvSpPr>
        <p:spPr/>
        <p:txBody>
          <a:bodyPr/>
          <a:lstStyle/>
          <a:p>
            <a:r>
              <a:rPr lang="en-US"/>
              <a:t>Mount Sinai / Presentation Slide / December 5, 2012</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39976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D63523-73D7-614F-B62C-31315533CF74}" type="datetime1">
              <a:rPr lang="en-US" smtClean="0"/>
              <a:pPr/>
              <a:t>4/22/2021</a:t>
            </a:fld>
            <a:endParaRPr lang="en-US" dirty="0"/>
          </a:p>
        </p:txBody>
      </p:sp>
      <p:sp>
        <p:nvSpPr>
          <p:cNvPr id="5" name="Footer Placeholder 4"/>
          <p:cNvSpPr>
            <a:spLocks noGrp="1"/>
          </p:cNvSpPr>
          <p:nvPr>
            <p:ph type="ftr" sz="quarter" idx="11"/>
          </p:nvPr>
        </p:nvSpPr>
        <p:spPr/>
        <p:txBody>
          <a:bodyPr/>
          <a:lstStyle/>
          <a:p>
            <a:r>
              <a:rPr lang="en-US"/>
              <a:t>Mount Sinai / Presentation Slide / December 5, 2012</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46231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63523-73D7-614F-B62C-31315533CF74}" type="datetime1">
              <a:rPr lang="en-US" smtClean="0"/>
              <a:pPr/>
              <a:t>4/22/2021</a:t>
            </a:fld>
            <a:endParaRPr lang="en-US" dirty="0"/>
          </a:p>
        </p:txBody>
      </p:sp>
      <p:sp>
        <p:nvSpPr>
          <p:cNvPr id="6" name="Footer Placeholder 5"/>
          <p:cNvSpPr>
            <a:spLocks noGrp="1"/>
          </p:cNvSpPr>
          <p:nvPr>
            <p:ph type="ftr" sz="quarter" idx="11"/>
          </p:nvPr>
        </p:nvSpPr>
        <p:spPr/>
        <p:txBody>
          <a:bodyPr/>
          <a:lstStyle/>
          <a:p>
            <a:r>
              <a:rPr lang="en-US"/>
              <a:t>Mount Sinai / Presentation Slide / December 5, 2012</a:t>
            </a:r>
            <a:endParaRPr lang="en-US" dirty="0"/>
          </a:p>
        </p:txBody>
      </p:sp>
      <p:sp>
        <p:nvSpPr>
          <p:cNvPr id="7" name="Slide Number Placeholder 6"/>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215258308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D63523-73D7-614F-B62C-31315533CF74}" type="datetime1">
              <a:rPr lang="en-US" smtClean="0"/>
              <a:pPr/>
              <a:t>4/22/2021</a:t>
            </a:fld>
            <a:endParaRPr lang="en-US" dirty="0"/>
          </a:p>
        </p:txBody>
      </p:sp>
      <p:sp>
        <p:nvSpPr>
          <p:cNvPr id="8" name="Footer Placeholder 7"/>
          <p:cNvSpPr>
            <a:spLocks noGrp="1"/>
          </p:cNvSpPr>
          <p:nvPr>
            <p:ph type="ftr" sz="quarter" idx="11"/>
          </p:nvPr>
        </p:nvSpPr>
        <p:spPr/>
        <p:txBody>
          <a:bodyPr/>
          <a:lstStyle/>
          <a:p>
            <a:r>
              <a:rPr lang="en-US"/>
              <a:t>Mount Sinai / Presentation Slide / December 5, 2012</a:t>
            </a:r>
            <a:endParaRPr lang="en-US" dirty="0"/>
          </a:p>
        </p:txBody>
      </p:sp>
      <p:sp>
        <p:nvSpPr>
          <p:cNvPr id="9" name="Slide Number Placeholder 8"/>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194932529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63523-73D7-614F-B62C-31315533CF74}" type="datetime1">
              <a:rPr lang="en-US" smtClean="0"/>
              <a:pPr/>
              <a:t>4/22/2021</a:t>
            </a:fld>
            <a:endParaRPr lang="en-US" dirty="0"/>
          </a:p>
        </p:txBody>
      </p:sp>
      <p:sp>
        <p:nvSpPr>
          <p:cNvPr id="4" name="Footer Placeholder 3"/>
          <p:cNvSpPr>
            <a:spLocks noGrp="1"/>
          </p:cNvSpPr>
          <p:nvPr>
            <p:ph type="ftr" sz="quarter" idx="11"/>
          </p:nvPr>
        </p:nvSpPr>
        <p:spPr/>
        <p:txBody>
          <a:bodyPr/>
          <a:lstStyle/>
          <a:p>
            <a:r>
              <a:rPr lang="en-US"/>
              <a:t>Mount Sinai / Presentation Slide / December 5, 2012</a:t>
            </a:r>
            <a:endParaRPr lang="en-US"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310662069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D63523-73D7-614F-B62C-31315533CF74}" type="datetime1">
              <a:rPr lang="en-US" smtClean="0"/>
              <a:pPr/>
              <a:t>4/22/2021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Mount Sinai / Presentation Slide / December 5, 2012</a:t>
            </a:r>
            <a:endParaRPr lang="en-US" dirty="0"/>
          </a:p>
        </p:txBody>
      </p:sp>
      <p:sp>
        <p:nvSpPr>
          <p:cNvPr id="9" name="Slide Number Placeholder 8"/>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222487598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7D63523-73D7-614F-B62C-31315533CF74}" type="datetime1">
              <a:rPr lang="en-US" smtClean="0"/>
              <a:pPr/>
              <a:t>4/22/2021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Mount Sinai / Presentation Slide / December 5, 2012</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119293726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7D63523-73D7-614F-B62C-31315533CF74}" type="datetime1">
              <a:rPr lang="en-US" smtClean="0"/>
              <a:pPr/>
              <a:t>4/22/2021</a:t>
            </a:fld>
            <a:endParaRPr lang="en-US" dirty="0"/>
          </a:p>
        </p:txBody>
      </p:sp>
      <p:sp>
        <p:nvSpPr>
          <p:cNvPr id="6" name="Footer Placeholder 5"/>
          <p:cNvSpPr>
            <a:spLocks noGrp="1"/>
          </p:cNvSpPr>
          <p:nvPr>
            <p:ph type="ftr" sz="quarter" idx="11"/>
          </p:nvPr>
        </p:nvSpPr>
        <p:spPr/>
        <p:txBody>
          <a:bodyPr/>
          <a:lstStyle/>
          <a:p>
            <a:r>
              <a:rPr lang="en-US"/>
              <a:t>Mount Sinai / Presentation Slide / December 5, 2012</a:t>
            </a:r>
            <a:endParaRPr lang="en-US" dirty="0"/>
          </a:p>
        </p:txBody>
      </p:sp>
      <p:sp>
        <p:nvSpPr>
          <p:cNvPr id="7" name="Slide Number Placeholder 6"/>
          <p:cNvSpPr>
            <a:spLocks noGrp="1"/>
          </p:cNvSpPr>
          <p:nvPr>
            <p:ph type="sldNum" sz="quarter" idx="12"/>
          </p:nvPr>
        </p:nvSpPr>
        <p:spPr/>
        <p:txBody>
          <a:bodyPr/>
          <a:lstStyle/>
          <a:p>
            <a:fld id="{9F8FBD0B-D5BA-AC4A-B182-CCF391B5588A}" type="slidenum">
              <a:rPr lang="en-US" smtClean="0"/>
              <a:pPr/>
              <a:t>‹#›</a:t>
            </a:fld>
            <a:endParaRPr lang="en-US" dirty="0"/>
          </a:p>
        </p:txBody>
      </p:sp>
    </p:spTree>
    <p:extLst>
      <p:ext uri="{BB962C8B-B14F-4D97-AF65-F5344CB8AC3E}">
        <p14:creationId xmlns:p14="http://schemas.microsoft.com/office/powerpoint/2010/main" val="125645877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7D63523-73D7-614F-B62C-31315533CF74}" type="datetime1">
              <a:rPr lang="en-US" smtClean="0"/>
              <a:pPr/>
              <a:t>4/22/2021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Mount Sinai / Presentation Slide / December 5, 2012</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F8FBD0B-D5BA-AC4A-B182-CCF391B5588A}"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ptback-02.jpg"/>
          <p:cNvPicPr>
            <a:picLocks noChangeAspect="1"/>
          </p:cNvPicPr>
          <p:nvPr userDrawn="1"/>
        </p:nvPicPr>
        <p:blipFill>
          <a:blip r:embed="rId17"/>
          <a:stretch>
            <a:fillRect/>
          </a:stretch>
        </p:blipFill>
        <p:spPr>
          <a:xfrm>
            <a:off x="-4572" y="6721475"/>
            <a:ext cx="9153144" cy="146450"/>
          </a:xfrm>
          <a:prstGeom prst="rect">
            <a:avLst/>
          </a:prstGeom>
        </p:spPr>
      </p:pic>
    </p:spTree>
    <p:extLst>
      <p:ext uri="{BB962C8B-B14F-4D97-AF65-F5344CB8AC3E}">
        <p14:creationId xmlns:p14="http://schemas.microsoft.com/office/powerpoint/2010/main" val="13684968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12" r:id="rId13"/>
    <p:sldLayoutId id="2147483711" r:id="rId14"/>
    <p:sldLayoutId id="2147483707" r:id="rId1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banchik@gc.cuny.edu" TargetMode="External"/><Relationship Id="rId2" Type="http://schemas.openxmlformats.org/officeDocument/2006/relationships/hyperlink" Target="mailto:ideate@cuny.edu"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rbanchik@gc.cuny.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a:spLocks noGrp="1"/>
          </p:cNvSpPr>
          <p:nvPr>
            <p:ph type="title"/>
          </p:nvPr>
        </p:nvSpPr>
        <p:spPr>
          <a:xfrm>
            <a:off x="685800" y="1279586"/>
            <a:ext cx="7772400" cy="2700106"/>
          </a:xfrm>
        </p:spPr>
        <p:txBody>
          <a:bodyPr>
            <a:normAutofit/>
          </a:bodyPr>
          <a:lstStyle/>
          <a:p>
            <a:r>
              <a:rPr lang="en-US" dirty="0">
                <a:solidFill>
                  <a:schemeClr val="accent6">
                    <a:lumMod val="75000"/>
                  </a:schemeClr>
                </a:solidFill>
                <a:effectLst>
                  <a:outerShdw blurRad="38100" dist="38100" dir="2700000" algn="tl">
                    <a:srgbClr val="000000">
                      <a:alpha val="43137"/>
                    </a:srgbClr>
                  </a:outerShdw>
                </a:effectLst>
              </a:rPr>
              <a:t>Conducting Human Subjects Research : Fall 2020</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2" name="TextBox 1"/>
          <p:cNvSpPr txBox="1"/>
          <p:nvPr/>
        </p:nvSpPr>
        <p:spPr>
          <a:xfrm>
            <a:off x="1326357" y="4394841"/>
            <a:ext cx="4946073" cy="1477328"/>
          </a:xfrm>
          <a:prstGeom prst="rect">
            <a:avLst/>
          </a:prstGeom>
          <a:noFill/>
        </p:spPr>
        <p:txBody>
          <a:bodyPr wrap="square" rtlCol="0">
            <a:spAutoFit/>
          </a:bodyPr>
          <a:lstStyle/>
          <a:p>
            <a:r>
              <a:rPr lang="en-US" b="1" dirty="0"/>
              <a:t>Rebecca Banchik, CIP</a:t>
            </a:r>
          </a:p>
          <a:p>
            <a:r>
              <a:rPr lang="en-US" b="1" dirty="0"/>
              <a:t>Director, HRPP</a:t>
            </a:r>
          </a:p>
          <a:p>
            <a:r>
              <a:rPr lang="en-US" b="1" dirty="0"/>
              <a:t>The Graduate Center</a:t>
            </a:r>
          </a:p>
          <a:p>
            <a:endParaRPr lang="en-US" b="1" dirty="0"/>
          </a:p>
          <a:p>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614" y="3564543"/>
            <a:ext cx="2521633" cy="18940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07309"/>
          </a:xfrm>
        </p:spPr>
        <p:txBody>
          <a:bodyPr>
            <a:noAutofit/>
          </a:bodyPr>
          <a:lstStyle/>
          <a:p>
            <a:pPr algn="ctr"/>
            <a:r>
              <a:rPr lang="en-US" sz="3600" dirty="0"/>
              <a:t>Things to Consider with Remote Consent</a:t>
            </a:r>
          </a:p>
        </p:txBody>
      </p:sp>
      <p:sp>
        <p:nvSpPr>
          <p:cNvPr id="6" name="Rectangle 3"/>
          <p:cNvSpPr>
            <a:spLocks noGrp="1" noRot="1" noChangeArrowheads="1"/>
          </p:cNvSpPr>
          <p:nvPr>
            <p:ph idx="1"/>
          </p:nvPr>
        </p:nvSpPr>
        <p:spPr>
          <a:xfrm>
            <a:off x="187036" y="1324314"/>
            <a:ext cx="8801100" cy="5295083"/>
          </a:xfrm>
        </p:spPr>
        <p:txBody>
          <a:bodyPr>
            <a:noAutofit/>
          </a:bodyPr>
          <a:lstStyle/>
          <a:p>
            <a:pPr>
              <a:buFont typeface="Wingdings" panose="05000000000000000000" pitchFamily="2" charset="2"/>
              <a:buChar char="§"/>
            </a:pPr>
            <a:r>
              <a:rPr lang="en-US" dirty="0"/>
              <a:t> How can signed consent be obtained?</a:t>
            </a:r>
          </a:p>
          <a:p>
            <a:pPr>
              <a:buFont typeface="Wingdings" panose="05000000000000000000" pitchFamily="2" charset="2"/>
              <a:buChar char="§"/>
            </a:pPr>
            <a:endParaRPr lang="en-US" dirty="0"/>
          </a:p>
          <a:p>
            <a:pPr>
              <a:buFont typeface="Wingdings" panose="05000000000000000000" pitchFamily="2" charset="2"/>
              <a:buChar char="§"/>
            </a:pPr>
            <a:r>
              <a:rPr lang="en-US" dirty="0"/>
              <a:t>Are you applying for a waiver of documentation of consent?</a:t>
            </a:r>
          </a:p>
          <a:p>
            <a:pPr>
              <a:buFont typeface="Wingdings" panose="05000000000000000000" pitchFamily="2" charset="2"/>
              <a:buChar char="§"/>
            </a:pPr>
            <a:r>
              <a:rPr lang="en-US" dirty="0"/>
              <a:t>Are you applying for a waiver of consent?</a:t>
            </a:r>
          </a:p>
          <a:p>
            <a:pPr>
              <a:buFont typeface="Wingdings" panose="05000000000000000000" pitchFamily="2" charset="2"/>
              <a:buChar char="§"/>
            </a:pPr>
            <a:endParaRPr lang="en-US" dirty="0"/>
          </a:p>
          <a:p>
            <a:pPr>
              <a:buFont typeface="Wingdings" panose="05000000000000000000" pitchFamily="2" charset="2"/>
              <a:buChar char="§"/>
            </a:pPr>
            <a:r>
              <a:rPr lang="en-US" dirty="0"/>
              <a:t>Is recording (video, audio, phone) remotely optional or required for participation?</a:t>
            </a:r>
          </a:p>
          <a:p>
            <a:pPr>
              <a:buFont typeface="Wingdings" panose="05000000000000000000" pitchFamily="2" charset="2"/>
              <a:buChar char="§"/>
            </a:pPr>
            <a:endParaRPr lang="en-US" dirty="0"/>
          </a:p>
          <a:p>
            <a:pPr>
              <a:buFont typeface="Wingdings" panose="05000000000000000000" pitchFamily="2" charset="2"/>
              <a:buChar char="§"/>
            </a:pPr>
            <a:r>
              <a:rPr lang="en-US" dirty="0"/>
              <a:t>Are there any new risks associated with agreeing to participate remotely?</a:t>
            </a:r>
          </a:p>
          <a:p>
            <a:pPr>
              <a:buFont typeface="Wingdings" panose="05000000000000000000" pitchFamily="2" charset="2"/>
              <a:buChar char="§"/>
            </a:pPr>
            <a:endParaRPr lang="en-US" dirty="0"/>
          </a:p>
          <a:p>
            <a:pPr>
              <a:buFont typeface="Wingdings" panose="05000000000000000000" pitchFamily="2" charset="2"/>
              <a:buChar char="§"/>
            </a:pPr>
            <a:r>
              <a:rPr lang="en-US" dirty="0"/>
              <a:t>How will you securely receive and maintain </a:t>
            </a:r>
          </a:p>
          <a:p>
            <a:pPr marL="0" indent="0">
              <a:buNone/>
            </a:pPr>
            <a:r>
              <a:rPr lang="en-US" dirty="0"/>
              <a:t>signed consent forms?</a:t>
            </a:r>
          </a:p>
          <a:p>
            <a:pPr marL="384048" lvl="2" indent="0">
              <a:buNone/>
            </a:pPr>
            <a:endParaRPr lang="en-US" sz="1600" dirty="0"/>
          </a:p>
          <a:p>
            <a:pPr marL="384048" lvl="2" indent="0">
              <a:buNone/>
            </a:pPr>
            <a:endParaRPr lang="en-US" sz="1600"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10</a:t>
            </a:fld>
            <a:endParaRPr lang="en-US" dirty="0"/>
          </a:p>
        </p:txBody>
      </p:sp>
      <p:pic>
        <p:nvPicPr>
          <p:cNvPr id="4098" name="Picture 2" descr="Frustrated with remote learning? AIU launches Google Classroom ...">
            <a:extLst>
              <a:ext uri="{FF2B5EF4-FFF2-40B4-BE49-F238E27FC236}">
                <a16:creationId xmlns:a16="http://schemas.microsoft.com/office/drawing/2014/main" id="{AD819FCB-D070-3F4F-A438-027DF764A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527" y="5032772"/>
            <a:ext cx="2968437" cy="169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9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011D99D-5C60-7F47-A6EA-6C585ADC75E2}"/>
              </a:ext>
            </a:extLst>
          </p:cNvPr>
          <p:cNvSpPr>
            <a:spLocks noChangeArrowheads="1"/>
          </p:cNvSpPr>
          <p:nvPr/>
        </p:nvSpPr>
        <p:spPr bwMode="auto">
          <a:xfrm>
            <a:off x="383059" y="1729128"/>
            <a:ext cx="83145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Calibri" panose="020F0502020204030204" pitchFamily="34" charset="0"/>
              </a:rPr>
              <a:t>(Cited from New York State Intelligence Center Cyber Analysis Unit)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rPr>
              <a:t>DO use the service’s waiting room to vet who is allowed to access the meeting.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rPr>
              <a:t>DO limit the number of attendees allowed to join a meeting.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rPr>
              <a:t>DO manage screen sharing through the host account to prevent an attendee from taking over what is shown on the screen.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rPr>
              <a:t>DO password protect meeting access.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rPr>
              <a:t>DO ensure that meeting attendees are using the latest version of the service’s software.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rPr>
              <a:t>DON’T share meeting invitations in public forums found on social media or published on websites.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67DC75CC-555F-BC48-AC0F-CA94E56E5F0D}"/>
              </a:ext>
            </a:extLst>
          </p:cNvPr>
          <p:cNvSpPr txBox="1"/>
          <p:nvPr/>
        </p:nvSpPr>
        <p:spPr>
          <a:xfrm>
            <a:off x="262198" y="542219"/>
            <a:ext cx="8619604" cy="523220"/>
          </a:xfrm>
          <a:prstGeom prst="rect">
            <a:avLst/>
          </a:prstGeom>
          <a:noFill/>
        </p:spPr>
        <p:txBody>
          <a:bodyPr wrap="none" rtlCol="0">
            <a:spAutoFit/>
          </a:bodyPr>
          <a:lstStyle/>
          <a:p>
            <a:r>
              <a:rPr lang="en-US" sz="2800" dirty="0"/>
              <a:t>What are some best practices for secure online meetings?</a:t>
            </a:r>
          </a:p>
        </p:txBody>
      </p:sp>
    </p:spTree>
    <p:extLst>
      <p:ext uri="{BB962C8B-B14F-4D97-AF65-F5344CB8AC3E}">
        <p14:creationId xmlns:p14="http://schemas.microsoft.com/office/powerpoint/2010/main" val="236249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716691" y="50011"/>
            <a:ext cx="8209349" cy="567827"/>
          </a:xfrm>
          <a:prstGeom prst="rect">
            <a:avLst/>
          </a:prstGeom>
          <a:noFill/>
          <a:ln w="9525">
            <a:noFill/>
            <a:miter lim="800000"/>
            <a:headEnd/>
            <a:tailEnd/>
          </a:ln>
        </p:spPr>
        <p:txBody>
          <a:bodyPr vert="horz" wrap="square" lIns="80988" tIns="40494" rIns="80988" bIns="40494" numCol="1" anchor="ctr" anchorCtr="0" compatLnSpc="1">
            <a:prstTxWarp prst="textNoShape">
              <a:avLst/>
            </a:prstTxWarp>
            <a:noAutofit/>
          </a:bodyPr>
          <a:lstStyle>
            <a:lvl1pPr algn="l" rtl="0" eaLnBrk="0" fontAlgn="base" hangingPunct="0">
              <a:spcBef>
                <a:spcPct val="0"/>
              </a:spcBef>
              <a:spcAft>
                <a:spcPct val="0"/>
              </a:spcAft>
              <a:defRPr sz="3900" kern="1200">
                <a:solidFill>
                  <a:srgbClr val="FFFF66"/>
                </a:solidFill>
                <a:latin typeface="+mj-lt"/>
                <a:ea typeface="+mj-ea"/>
                <a:cs typeface="+mj-cs"/>
              </a:defRPr>
            </a:lvl1pPr>
            <a:lvl2pPr algn="l" rtl="0" eaLnBrk="0" fontAlgn="base" hangingPunct="0">
              <a:spcBef>
                <a:spcPct val="0"/>
              </a:spcBef>
              <a:spcAft>
                <a:spcPct val="0"/>
              </a:spcAft>
              <a:defRPr sz="3900">
                <a:solidFill>
                  <a:srgbClr val="FFFF66"/>
                </a:solidFill>
                <a:latin typeface="Calibri" pitchFamily="34" charset="0"/>
              </a:defRPr>
            </a:lvl2pPr>
            <a:lvl3pPr algn="l" rtl="0" eaLnBrk="0" fontAlgn="base" hangingPunct="0">
              <a:spcBef>
                <a:spcPct val="0"/>
              </a:spcBef>
              <a:spcAft>
                <a:spcPct val="0"/>
              </a:spcAft>
              <a:defRPr sz="3900">
                <a:solidFill>
                  <a:srgbClr val="FFFF66"/>
                </a:solidFill>
                <a:latin typeface="Calibri" pitchFamily="34" charset="0"/>
              </a:defRPr>
            </a:lvl3pPr>
            <a:lvl4pPr algn="l" rtl="0" eaLnBrk="0" fontAlgn="base" hangingPunct="0">
              <a:spcBef>
                <a:spcPct val="0"/>
              </a:spcBef>
              <a:spcAft>
                <a:spcPct val="0"/>
              </a:spcAft>
              <a:defRPr sz="3900">
                <a:solidFill>
                  <a:srgbClr val="FFFF66"/>
                </a:solidFill>
                <a:latin typeface="Calibri" pitchFamily="34" charset="0"/>
              </a:defRPr>
            </a:lvl4pPr>
            <a:lvl5pPr algn="l" rtl="0" eaLnBrk="0" fontAlgn="base" hangingPunct="0">
              <a:spcBef>
                <a:spcPct val="0"/>
              </a:spcBef>
              <a:spcAft>
                <a:spcPct val="0"/>
              </a:spcAft>
              <a:defRPr sz="3900">
                <a:solidFill>
                  <a:srgbClr val="FFFF66"/>
                </a:solidFill>
                <a:latin typeface="Calibri" pitchFamily="34" charset="0"/>
              </a:defRPr>
            </a:lvl5pPr>
            <a:lvl6pPr marL="457200" algn="l" rtl="0" fontAlgn="base">
              <a:spcBef>
                <a:spcPct val="0"/>
              </a:spcBef>
              <a:spcAft>
                <a:spcPct val="0"/>
              </a:spcAft>
              <a:defRPr sz="3900">
                <a:solidFill>
                  <a:schemeClr val="tx2"/>
                </a:solidFill>
                <a:latin typeface="Tw Cen MT" pitchFamily="34" charset="0"/>
              </a:defRPr>
            </a:lvl6pPr>
            <a:lvl7pPr marL="914400" algn="l" rtl="0" fontAlgn="base">
              <a:spcBef>
                <a:spcPct val="0"/>
              </a:spcBef>
              <a:spcAft>
                <a:spcPct val="0"/>
              </a:spcAft>
              <a:defRPr sz="3900">
                <a:solidFill>
                  <a:schemeClr val="tx2"/>
                </a:solidFill>
                <a:latin typeface="Tw Cen MT" pitchFamily="34" charset="0"/>
              </a:defRPr>
            </a:lvl7pPr>
            <a:lvl8pPr marL="1371600" algn="l" rtl="0" fontAlgn="base">
              <a:spcBef>
                <a:spcPct val="0"/>
              </a:spcBef>
              <a:spcAft>
                <a:spcPct val="0"/>
              </a:spcAft>
              <a:defRPr sz="3900">
                <a:solidFill>
                  <a:schemeClr val="tx2"/>
                </a:solidFill>
                <a:latin typeface="Tw Cen MT" pitchFamily="34" charset="0"/>
              </a:defRPr>
            </a:lvl8pPr>
            <a:lvl9pPr marL="1828800" algn="l" rtl="0" fontAlgn="base">
              <a:spcBef>
                <a:spcPct val="0"/>
              </a:spcBef>
              <a:spcAft>
                <a:spcPct val="0"/>
              </a:spcAft>
              <a:defRPr sz="3900">
                <a:solidFill>
                  <a:schemeClr val="tx2"/>
                </a:solidFill>
                <a:latin typeface="Tw Cen MT" pitchFamily="34" charset="0"/>
              </a:defRPr>
            </a:lvl9pPr>
          </a:lstStyle>
          <a:p>
            <a:pPr eaLnBrk="1" hangingPunct="1">
              <a:defRPr/>
            </a:pPr>
            <a:r>
              <a:rPr lang="en-US" sz="3600" dirty="0">
                <a:solidFill>
                  <a:schemeClr val="accent6">
                    <a:lumMod val="75000"/>
                  </a:schemeClr>
                </a:solidFill>
                <a:latin typeface="+mn-lt"/>
              </a:rPr>
              <a:t>Ideate: Electronic Submission System</a:t>
            </a:r>
          </a:p>
        </p:txBody>
      </p:sp>
      <p:sp>
        <p:nvSpPr>
          <p:cNvPr id="5" name="Slide Number Placeholder 4"/>
          <p:cNvSpPr>
            <a:spLocks noGrp="1"/>
          </p:cNvSpPr>
          <p:nvPr>
            <p:ph type="sldNum" sz="quarter" idx="12"/>
          </p:nvPr>
        </p:nvSpPr>
        <p:spPr/>
        <p:txBody>
          <a:bodyPr/>
          <a:lstStyle/>
          <a:p>
            <a:fld id="{9F8FBD0B-D5BA-AC4A-B182-CCF391B5588A}" type="slidenum">
              <a:rPr lang="en-US" smtClean="0"/>
              <a:pPr/>
              <a:t>12</a:t>
            </a:fld>
            <a:endParaRPr lang="en-US" dirty="0"/>
          </a:p>
        </p:txBody>
      </p:sp>
      <p:sp>
        <p:nvSpPr>
          <p:cNvPr id="7" name="Content Placeholder 2"/>
          <p:cNvSpPr>
            <a:spLocks noGrp="1"/>
          </p:cNvSpPr>
          <p:nvPr/>
        </p:nvSpPr>
        <p:spPr bwMode="auto">
          <a:xfrm>
            <a:off x="160638" y="914400"/>
            <a:ext cx="8649729" cy="5943600"/>
          </a:xfrm>
          <a:prstGeom prst="rect">
            <a:avLst/>
          </a:prstGeom>
          <a:noFill/>
          <a:ln w="9525">
            <a:noFill/>
            <a:miter lim="800000"/>
            <a:headEnd/>
            <a:tailEnd/>
          </a:ln>
        </p:spPr>
        <p:txBody>
          <a:bodyPr vert="horz" wrap="square" lIns="80988" tIns="40494" rIns="80988" bIns="40494" numCol="1" anchor="t" anchorCtr="0" compatLnSpc="1">
            <a:prstTxWarp prst="textNoShape">
              <a:avLst/>
            </a:prstTxWarp>
          </a:bodyPr>
          <a:lstStyle>
            <a:lvl1pPr marL="282575" indent="-282575" algn="l" rtl="0" eaLnBrk="0" fontAlgn="base" hangingPunct="0">
              <a:spcBef>
                <a:spcPts val="625"/>
              </a:spcBef>
              <a:spcAft>
                <a:spcPct val="0"/>
              </a:spcAft>
              <a:buClr>
                <a:schemeClr val="accent2"/>
              </a:buClr>
              <a:buSzPct val="60000"/>
              <a:buFont typeface="Wingdings" pitchFamily="2" charset="2"/>
              <a:buChar char=""/>
              <a:defRPr sz="2600" kern="1200">
                <a:solidFill>
                  <a:schemeClr val="tx1"/>
                </a:solidFill>
                <a:latin typeface="+mn-lt"/>
                <a:ea typeface="+mn-ea"/>
                <a:cs typeface="+mn-cs"/>
              </a:defRPr>
            </a:lvl1pPr>
            <a:lvl2pPr marL="566738" indent="-242888" algn="l" rtl="0" eaLnBrk="0" fontAlgn="base" hangingPunct="0">
              <a:spcBef>
                <a:spcPts val="488"/>
              </a:spcBef>
              <a:spcAft>
                <a:spcPct val="0"/>
              </a:spcAft>
              <a:buClr>
                <a:schemeClr val="accent1"/>
              </a:buClr>
              <a:buSzPct val="70000"/>
              <a:buFont typeface="Wingdings 2" pitchFamily="18" charset="2"/>
              <a:buChar char=""/>
              <a:defRPr sz="2300" kern="1200">
                <a:solidFill>
                  <a:schemeClr val="tx1"/>
                </a:solidFill>
                <a:latin typeface="+mn-lt"/>
                <a:ea typeface="+mn-ea"/>
                <a:cs typeface="+mn-cs"/>
              </a:defRPr>
            </a:lvl2pPr>
            <a:lvl3pPr marL="809625" indent="-201613" algn="l" rtl="0" eaLnBrk="0" fontAlgn="base" hangingPunct="0">
              <a:spcBef>
                <a:spcPts val="438"/>
              </a:spcBef>
              <a:spcAft>
                <a:spcPct val="0"/>
              </a:spcAft>
              <a:buClr>
                <a:schemeClr val="accent2"/>
              </a:buClr>
              <a:buSzPct val="75000"/>
              <a:buFont typeface="Wingdings" pitchFamily="2" charset="2"/>
              <a:buChar char=""/>
              <a:defRPr sz="2000" kern="1200">
                <a:solidFill>
                  <a:schemeClr val="tx1"/>
                </a:solidFill>
                <a:latin typeface="+mn-lt"/>
                <a:ea typeface="+mn-ea"/>
                <a:cs typeface="+mn-cs"/>
              </a:defRPr>
            </a:lvl3pPr>
            <a:lvl4pPr marL="1214438" indent="-201613" algn="l" rtl="0" eaLnBrk="0" fontAlgn="base" hangingPunct="0">
              <a:spcBef>
                <a:spcPts val="350"/>
              </a:spcBef>
              <a:spcAft>
                <a:spcPct val="0"/>
              </a:spcAft>
              <a:buClr>
                <a:srgbClr val="A5AB81"/>
              </a:buClr>
              <a:buSzPct val="75000"/>
              <a:buFont typeface="Wingdings" pitchFamily="2" charset="2"/>
              <a:buChar char=""/>
              <a:defRPr kern="1200">
                <a:solidFill>
                  <a:schemeClr val="tx1"/>
                </a:solidFill>
                <a:latin typeface="+mn-lt"/>
                <a:ea typeface="+mn-ea"/>
                <a:cs typeface="+mn-cs"/>
              </a:defRPr>
            </a:lvl4pPr>
            <a:lvl5pPr marL="1619250" indent="-201613" algn="l" rtl="0" eaLnBrk="0" fontAlgn="base" hangingPunct="0">
              <a:spcBef>
                <a:spcPts val="350"/>
              </a:spcBef>
              <a:spcAft>
                <a:spcPct val="0"/>
              </a:spcAft>
              <a:buClr>
                <a:srgbClr val="D8B25C"/>
              </a:buClr>
              <a:buSzPct val="65000"/>
              <a:buFont typeface="Wingdings" pitchFamily="2" charset="2"/>
              <a:buChar char=""/>
              <a:defRPr kern="1200">
                <a:solidFill>
                  <a:schemeClr val="tx1"/>
                </a:solidFill>
                <a:latin typeface="+mn-lt"/>
                <a:ea typeface="+mn-ea"/>
                <a:cs typeface="+mn-cs"/>
              </a:defRPr>
            </a:lvl5pPr>
            <a:lvl6pPr marL="1862733" indent="-202471" algn="l" rtl="0" eaLnBrk="1" latinLnBrk="0" hangingPunct="1">
              <a:spcBef>
                <a:spcPct val="20000"/>
              </a:spcBef>
              <a:buClr>
                <a:schemeClr val="accent1"/>
              </a:buClr>
              <a:buFont typeface="Wingdings"/>
              <a:buChar char="§"/>
              <a:defRPr kumimoji="0" sz="1600" kern="1200" baseline="0">
                <a:solidFill>
                  <a:schemeClr val="tx1"/>
                </a:solidFill>
                <a:latin typeface="+mn-lt"/>
                <a:ea typeface="+mn-ea"/>
                <a:cs typeface="+mn-cs"/>
              </a:defRPr>
            </a:lvl6pPr>
            <a:lvl7pPr marL="2105699" indent="-202471" algn="l" rtl="0" eaLnBrk="1" latinLnBrk="0" hangingPunct="1">
              <a:spcBef>
                <a:spcPct val="20000"/>
              </a:spcBef>
              <a:buClr>
                <a:schemeClr val="accent2"/>
              </a:buClr>
              <a:buFont typeface="Wingdings"/>
              <a:buChar char="§"/>
              <a:defRPr kumimoji="0" sz="1600" kern="1200" baseline="0">
                <a:solidFill>
                  <a:schemeClr val="tx1"/>
                </a:solidFill>
                <a:latin typeface="+mn-lt"/>
                <a:ea typeface="+mn-ea"/>
                <a:cs typeface="+mn-cs"/>
              </a:defRPr>
            </a:lvl7pPr>
            <a:lvl8pPr marL="2348664" indent="-202471" algn="l" rtl="0" eaLnBrk="1" latinLnBrk="0" hangingPunct="1">
              <a:spcBef>
                <a:spcPct val="20000"/>
              </a:spcBef>
              <a:buClr>
                <a:schemeClr val="accent3"/>
              </a:buClr>
              <a:buFont typeface="Wingdings"/>
              <a:buChar char="§"/>
              <a:defRPr kumimoji="0" sz="1600" kern="1200" baseline="0">
                <a:solidFill>
                  <a:schemeClr val="tx1"/>
                </a:solidFill>
                <a:latin typeface="+mn-lt"/>
                <a:ea typeface="+mn-ea"/>
                <a:cs typeface="+mn-cs"/>
              </a:defRPr>
            </a:lvl8pPr>
            <a:lvl9pPr marL="2591629" indent="-202471" algn="l" rtl="0" eaLnBrk="1" latinLnBrk="0" hangingPunct="1">
              <a:spcBef>
                <a:spcPct val="20000"/>
              </a:spcBef>
              <a:buClr>
                <a:schemeClr val="accent4"/>
              </a:buClr>
              <a:buFont typeface="Wingdings"/>
              <a:buChar char="§"/>
              <a:defRPr kumimoji="0" sz="1600" kern="1200" baseline="0">
                <a:solidFill>
                  <a:schemeClr val="tx1"/>
                </a:solidFill>
                <a:latin typeface="+mn-lt"/>
                <a:ea typeface="+mn-ea"/>
                <a:cs typeface="+mn-cs"/>
              </a:defRPr>
            </a:lvl9pPr>
          </a:lstStyle>
          <a:p>
            <a:r>
              <a:rPr lang="en-US" sz="1800" b="1" dirty="0">
                <a:solidFill>
                  <a:schemeClr val="bg2">
                    <a:lumMod val="50000"/>
                  </a:schemeClr>
                </a:solidFill>
                <a:latin typeface="+mj-lt"/>
              </a:rPr>
              <a:t>Create profile and user account by Emailing </a:t>
            </a:r>
            <a:r>
              <a:rPr lang="en-US" sz="1800" b="1" dirty="0">
                <a:solidFill>
                  <a:schemeClr val="bg2">
                    <a:lumMod val="50000"/>
                  </a:schemeClr>
                </a:solidFill>
                <a:latin typeface="+mj-lt"/>
                <a:hlinkClick r:id="rId2" tooltip="mailto:ideate@cuny.edu">
                  <a:extLst>
                    <a:ext uri="{A12FA001-AC4F-418D-AE19-62706E023703}">
                      <ahyp:hlinkClr xmlns:ahyp="http://schemas.microsoft.com/office/drawing/2018/hyperlinkcolor" val="tx"/>
                    </a:ext>
                  </a:extLst>
                </a:hlinkClick>
              </a:rPr>
              <a:t>ideate@cuny.edu</a:t>
            </a:r>
            <a:r>
              <a:rPr lang="en-US" sz="1800" b="1" dirty="0">
                <a:solidFill>
                  <a:schemeClr val="bg2">
                    <a:lumMod val="50000"/>
                  </a:schemeClr>
                </a:solidFill>
                <a:latin typeface="+mj-lt"/>
              </a:rPr>
              <a:t> the following information:</a:t>
            </a:r>
          </a:p>
          <a:p>
            <a:endParaRPr lang="en-US" sz="1800" dirty="0">
              <a:solidFill>
                <a:schemeClr val="bg2">
                  <a:lumMod val="50000"/>
                </a:schemeClr>
              </a:solidFill>
              <a:latin typeface="+mj-lt"/>
            </a:endParaRPr>
          </a:p>
          <a:p>
            <a:pPr marL="0" indent="0">
              <a:buNone/>
            </a:pPr>
            <a:r>
              <a:rPr lang="en-US" sz="1800" dirty="0">
                <a:solidFill>
                  <a:schemeClr val="bg2">
                    <a:lumMod val="50000"/>
                  </a:schemeClr>
                </a:solidFill>
                <a:latin typeface="+mj-lt"/>
              </a:rPr>
              <a:t>(1) Full Name</a:t>
            </a:r>
          </a:p>
          <a:p>
            <a:pPr marL="0" indent="0">
              <a:buNone/>
            </a:pPr>
            <a:r>
              <a:rPr lang="en-US" sz="1800" dirty="0">
                <a:solidFill>
                  <a:schemeClr val="bg2">
                    <a:lumMod val="50000"/>
                  </a:schemeClr>
                </a:solidFill>
                <a:latin typeface="+mj-lt"/>
              </a:rPr>
              <a:t>(2) CUNY campus and affiliation (faculty/adjunct faculty/full-time staff/post-doc student)</a:t>
            </a:r>
          </a:p>
          <a:p>
            <a:pPr marL="0" indent="0">
              <a:buNone/>
            </a:pPr>
            <a:r>
              <a:rPr lang="en-US" sz="1800" dirty="0">
                <a:solidFill>
                  <a:schemeClr val="bg2">
                    <a:lumMod val="50000"/>
                  </a:schemeClr>
                </a:solidFill>
                <a:latin typeface="+mj-lt"/>
              </a:rPr>
              <a:t>(3) CUNY email address</a:t>
            </a:r>
          </a:p>
          <a:p>
            <a:pPr marL="0" indent="0">
              <a:buNone/>
            </a:pPr>
            <a:r>
              <a:rPr lang="en-US" sz="1800" dirty="0">
                <a:solidFill>
                  <a:schemeClr val="bg2">
                    <a:lumMod val="50000"/>
                  </a:schemeClr>
                </a:solidFill>
                <a:latin typeface="+mj-lt"/>
              </a:rPr>
              <a:t>(4) CUNY PORTAL username (NOT CUNY FIRST)</a:t>
            </a:r>
          </a:p>
          <a:p>
            <a:pPr marL="0" indent="0">
              <a:buNone/>
            </a:pPr>
            <a:endParaRPr lang="en-US" sz="1800" dirty="0">
              <a:solidFill>
                <a:schemeClr val="bg2">
                  <a:lumMod val="50000"/>
                </a:schemeClr>
              </a:solidFill>
              <a:latin typeface="+mj-lt"/>
            </a:endParaRPr>
          </a:p>
          <a:p>
            <a:r>
              <a:rPr lang="en-US" sz="1800" b="1" dirty="0">
                <a:solidFill>
                  <a:schemeClr val="bg2">
                    <a:lumMod val="50000"/>
                  </a:schemeClr>
                </a:solidFill>
                <a:latin typeface="+mj-lt"/>
              </a:rPr>
              <a:t>Web browser = </a:t>
            </a:r>
            <a:r>
              <a:rPr lang="en-US" sz="1800" b="1" dirty="0" err="1">
                <a:solidFill>
                  <a:schemeClr val="bg2">
                    <a:lumMod val="50000"/>
                  </a:schemeClr>
                </a:solidFill>
                <a:latin typeface="+mj-lt"/>
              </a:rPr>
              <a:t>FireFox</a:t>
            </a:r>
            <a:endParaRPr lang="en-US" sz="1800" b="1" dirty="0">
              <a:solidFill>
                <a:schemeClr val="bg2">
                  <a:lumMod val="50000"/>
                </a:schemeClr>
              </a:solidFill>
              <a:latin typeface="+mj-lt"/>
            </a:endParaRPr>
          </a:p>
          <a:p>
            <a:endParaRPr lang="en-US" sz="1800" dirty="0">
              <a:solidFill>
                <a:schemeClr val="bg2">
                  <a:lumMod val="50000"/>
                </a:schemeClr>
              </a:solidFill>
              <a:latin typeface="+mj-lt"/>
            </a:endParaRPr>
          </a:p>
          <a:p>
            <a:r>
              <a:rPr lang="en-US" sz="1800" b="1" dirty="0">
                <a:solidFill>
                  <a:schemeClr val="bg2">
                    <a:lumMod val="50000"/>
                  </a:schemeClr>
                </a:solidFill>
                <a:latin typeface="+mj-lt"/>
              </a:rPr>
              <a:t>IT support? </a:t>
            </a:r>
            <a:r>
              <a:rPr lang="en-US" sz="1800" dirty="0">
                <a:solidFill>
                  <a:schemeClr val="bg2">
                    <a:lumMod val="50000"/>
                  </a:schemeClr>
                </a:solidFill>
                <a:latin typeface="+mj-lt"/>
              </a:rPr>
              <a:t>Email </a:t>
            </a:r>
            <a:r>
              <a:rPr lang="en-US" sz="1800" dirty="0">
                <a:solidFill>
                  <a:schemeClr val="bg2">
                    <a:lumMod val="50000"/>
                  </a:schemeClr>
                </a:solidFill>
                <a:latin typeface="+mj-lt"/>
                <a:hlinkClick r:id="rId2"/>
              </a:rPr>
              <a:t>ideate@cuny.edu</a:t>
            </a:r>
            <a:r>
              <a:rPr lang="en-US" sz="1800" dirty="0">
                <a:solidFill>
                  <a:schemeClr val="bg2">
                    <a:lumMod val="50000"/>
                  </a:schemeClr>
                </a:solidFill>
                <a:latin typeface="+mj-lt"/>
              </a:rPr>
              <a:t> with these details:</a:t>
            </a:r>
          </a:p>
          <a:p>
            <a:pPr lvl="1"/>
            <a:r>
              <a:rPr lang="en-US" sz="1800" dirty="0">
                <a:solidFill>
                  <a:schemeClr val="bg2">
                    <a:lumMod val="50000"/>
                  </a:schemeClr>
                </a:solidFill>
                <a:latin typeface="+mj-lt"/>
              </a:rPr>
              <a:t>Protocol #  </a:t>
            </a:r>
          </a:p>
          <a:p>
            <a:pPr lvl="1"/>
            <a:r>
              <a:rPr lang="en-US" sz="1800" dirty="0">
                <a:solidFill>
                  <a:schemeClr val="bg2">
                    <a:lumMod val="50000"/>
                  </a:schemeClr>
                </a:solidFill>
                <a:latin typeface="+mj-lt"/>
              </a:rPr>
              <a:t>PI Name</a:t>
            </a:r>
          </a:p>
          <a:p>
            <a:pPr lvl="1"/>
            <a:r>
              <a:rPr lang="en-US" sz="1800" dirty="0">
                <a:solidFill>
                  <a:schemeClr val="bg2">
                    <a:lumMod val="50000"/>
                  </a:schemeClr>
                </a:solidFill>
                <a:latin typeface="+mj-lt"/>
              </a:rPr>
              <a:t>Submission Type</a:t>
            </a:r>
          </a:p>
          <a:p>
            <a:pPr lvl="1"/>
            <a:r>
              <a:rPr lang="en-US" sz="1800" dirty="0">
                <a:solidFill>
                  <a:schemeClr val="bg2">
                    <a:lumMod val="50000"/>
                  </a:schemeClr>
                </a:solidFill>
                <a:latin typeface="+mj-lt"/>
              </a:rPr>
              <a:t>Title</a:t>
            </a:r>
          </a:p>
          <a:p>
            <a:pPr lvl="1"/>
            <a:r>
              <a:rPr lang="en-US" sz="1800" dirty="0">
                <a:solidFill>
                  <a:schemeClr val="bg2">
                    <a:lumMod val="50000"/>
                  </a:schemeClr>
                </a:solidFill>
                <a:latin typeface="+mj-lt"/>
              </a:rPr>
              <a:t>Issue</a:t>
            </a:r>
          </a:p>
          <a:p>
            <a:pPr lvl="1"/>
            <a:endParaRPr lang="en-US" sz="1500" dirty="0">
              <a:solidFill>
                <a:schemeClr val="bg2">
                  <a:lumMod val="50000"/>
                </a:schemeClr>
              </a:solidFill>
              <a:latin typeface="+mj-lt"/>
            </a:endParaRPr>
          </a:p>
          <a:p>
            <a:r>
              <a:rPr lang="en-US" sz="1800" b="1" dirty="0">
                <a:solidFill>
                  <a:schemeClr val="bg2">
                    <a:lumMod val="50000"/>
                  </a:schemeClr>
                </a:solidFill>
                <a:latin typeface="+mj-lt"/>
              </a:rPr>
              <a:t>IRB questions? </a:t>
            </a:r>
            <a:r>
              <a:rPr lang="en-US" sz="1800" dirty="0">
                <a:solidFill>
                  <a:schemeClr val="bg2">
                    <a:lumMod val="50000"/>
                  </a:schemeClr>
                </a:solidFill>
                <a:latin typeface="+mj-lt"/>
              </a:rPr>
              <a:t>Email </a:t>
            </a:r>
            <a:r>
              <a:rPr lang="en-US" sz="1800" dirty="0">
                <a:solidFill>
                  <a:schemeClr val="bg2">
                    <a:lumMod val="50000"/>
                  </a:schemeClr>
                </a:solidFill>
                <a:latin typeface="+mj-lt"/>
                <a:hlinkClick r:id="rId3"/>
              </a:rPr>
              <a:t>rbanchik@gc.cuny.edu</a:t>
            </a:r>
            <a:r>
              <a:rPr lang="en-US" sz="1800" dirty="0">
                <a:solidFill>
                  <a:schemeClr val="bg2">
                    <a:lumMod val="50000"/>
                  </a:schemeClr>
                </a:solidFill>
                <a:latin typeface="+mj-lt"/>
              </a:rPr>
              <a:t> or call 212-817-7525</a:t>
            </a:r>
          </a:p>
          <a:p>
            <a:endParaRPr lang="en-US" sz="1800" dirty="0">
              <a:solidFill>
                <a:schemeClr val="bg2">
                  <a:lumMod val="50000"/>
                </a:schemeClr>
              </a:solidFill>
              <a:latin typeface="+mj-lt"/>
            </a:endParaRPr>
          </a:p>
          <a:p>
            <a:pPr marL="0" indent="0">
              <a:buNone/>
            </a:pPr>
            <a:endParaRPr lang="en-US" dirty="0">
              <a:solidFill>
                <a:schemeClr val="bg2">
                  <a:lumMod val="50000"/>
                </a:schemeClr>
              </a:solidFill>
            </a:endParaRPr>
          </a:p>
        </p:txBody>
      </p:sp>
      <p:pic>
        <p:nvPicPr>
          <p:cNvPr id="8" name="Picture 7" descr="Image result for electronic sub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296" y="3225777"/>
            <a:ext cx="2591071" cy="2499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89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bwMode="auto">
          <a:xfrm>
            <a:off x="2388358" y="328546"/>
            <a:ext cx="8229600" cy="625171"/>
          </a:xfrm>
          <a:prstGeom prst="rect">
            <a:avLst/>
          </a:prstGeom>
          <a:noFill/>
          <a:ln w="9525">
            <a:noFill/>
            <a:miter lim="800000"/>
            <a:headEnd/>
            <a:tailEnd/>
          </a:ln>
        </p:spPr>
        <p:txBody>
          <a:bodyPr vert="horz" wrap="square" lIns="80988" tIns="40494" rIns="80988" bIns="40494" numCol="1" anchor="ctr" anchorCtr="0" compatLnSpc="1">
            <a:prstTxWarp prst="textNoShape">
              <a:avLst/>
            </a:prstTxWarp>
            <a:noAutofit/>
          </a:bodyPr>
          <a:lstStyle>
            <a:lvl1pPr algn="l" rtl="0" eaLnBrk="0" fontAlgn="base" hangingPunct="0">
              <a:spcBef>
                <a:spcPct val="0"/>
              </a:spcBef>
              <a:spcAft>
                <a:spcPct val="0"/>
              </a:spcAft>
              <a:defRPr sz="3900" kern="1200">
                <a:solidFill>
                  <a:srgbClr val="FFFF66"/>
                </a:solidFill>
                <a:latin typeface="+mj-lt"/>
                <a:ea typeface="+mj-ea"/>
                <a:cs typeface="+mj-cs"/>
              </a:defRPr>
            </a:lvl1pPr>
            <a:lvl2pPr algn="l" rtl="0" eaLnBrk="0" fontAlgn="base" hangingPunct="0">
              <a:spcBef>
                <a:spcPct val="0"/>
              </a:spcBef>
              <a:spcAft>
                <a:spcPct val="0"/>
              </a:spcAft>
              <a:defRPr sz="3900">
                <a:solidFill>
                  <a:srgbClr val="FFFF66"/>
                </a:solidFill>
                <a:latin typeface="Calibri" pitchFamily="34" charset="0"/>
              </a:defRPr>
            </a:lvl2pPr>
            <a:lvl3pPr algn="l" rtl="0" eaLnBrk="0" fontAlgn="base" hangingPunct="0">
              <a:spcBef>
                <a:spcPct val="0"/>
              </a:spcBef>
              <a:spcAft>
                <a:spcPct val="0"/>
              </a:spcAft>
              <a:defRPr sz="3900">
                <a:solidFill>
                  <a:srgbClr val="FFFF66"/>
                </a:solidFill>
                <a:latin typeface="Calibri" pitchFamily="34" charset="0"/>
              </a:defRPr>
            </a:lvl3pPr>
            <a:lvl4pPr algn="l" rtl="0" eaLnBrk="0" fontAlgn="base" hangingPunct="0">
              <a:spcBef>
                <a:spcPct val="0"/>
              </a:spcBef>
              <a:spcAft>
                <a:spcPct val="0"/>
              </a:spcAft>
              <a:defRPr sz="3900">
                <a:solidFill>
                  <a:srgbClr val="FFFF66"/>
                </a:solidFill>
                <a:latin typeface="Calibri" pitchFamily="34" charset="0"/>
              </a:defRPr>
            </a:lvl4pPr>
            <a:lvl5pPr algn="l" rtl="0" eaLnBrk="0" fontAlgn="base" hangingPunct="0">
              <a:spcBef>
                <a:spcPct val="0"/>
              </a:spcBef>
              <a:spcAft>
                <a:spcPct val="0"/>
              </a:spcAft>
              <a:defRPr sz="3900">
                <a:solidFill>
                  <a:srgbClr val="FFFF66"/>
                </a:solidFill>
                <a:latin typeface="Calibri" pitchFamily="34" charset="0"/>
              </a:defRPr>
            </a:lvl5pPr>
            <a:lvl6pPr marL="457200" algn="l" rtl="0" fontAlgn="base">
              <a:spcBef>
                <a:spcPct val="0"/>
              </a:spcBef>
              <a:spcAft>
                <a:spcPct val="0"/>
              </a:spcAft>
              <a:defRPr sz="3900">
                <a:solidFill>
                  <a:schemeClr val="tx2"/>
                </a:solidFill>
                <a:latin typeface="Tw Cen MT" pitchFamily="34" charset="0"/>
              </a:defRPr>
            </a:lvl6pPr>
            <a:lvl7pPr marL="914400" algn="l" rtl="0" fontAlgn="base">
              <a:spcBef>
                <a:spcPct val="0"/>
              </a:spcBef>
              <a:spcAft>
                <a:spcPct val="0"/>
              </a:spcAft>
              <a:defRPr sz="3900">
                <a:solidFill>
                  <a:schemeClr val="tx2"/>
                </a:solidFill>
                <a:latin typeface="Tw Cen MT" pitchFamily="34" charset="0"/>
              </a:defRPr>
            </a:lvl7pPr>
            <a:lvl8pPr marL="1371600" algn="l" rtl="0" fontAlgn="base">
              <a:spcBef>
                <a:spcPct val="0"/>
              </a:spcBef>
              <a:spcAft>
                <a:spcPct val="0"/>
              </a:spcAft>
              <a:defRPr sz="3900">
                <a:solidFill>
                  <a:schemeClr val="tx2"/>
                </a:solidFill>
                <a:latin typeface="Tw Cen MT" pitchFamily="34" charset="0"/>
              </a:defRPr>
            </a:lvl8pPr>
            <a:lvl9pPr marL="1828800" algn="l" rtl="0" fontAlgn="base">
              <a:spcBef>
                <a:spcPct val="0"/>
              </a:spcBef>
              <a:spcAft>
                <a:spcPct val="0"/>
              </a:spcAft>
              <a:defRPr sz="3900">
                <a:solidFill>
                  <a:schemeClr val="tx2"/>
                </a:solidFill>
                <a:latin typeface="Tw Cen MT" pitchFamily="34" charset="0"/>
              </a:defRPr>
            </a:lvl9pPr>
          </a:lstStyle>
          <a:p>
            <a:pPr eaLnBrk="1" hangingPunct="1">
              <a:defRPr/>
            </a:pPr>
            <a:r>
              <a:rPr lang="en-US" sz="3600" dirty="0">
                <a:solidFill>
                  <a:schemeClr val="accent6">
                    <a:lumMod val="75000"/>
                  </a:schemeClr>
                </a:solidFill>
                <a:latin typeface="+mn-lt"/>
              </a:rPr>
              <a:t>Timeline &amp; Process for review</a:t>
            </a:r>
          </a:p>
        </p:txBody>
      </p:sp>
      <p:sp>
        <p:nvSpPr>
          <p:cNvPr id="5" name="Slide Number Placeholder 4"/>
          <p:cNvSpPr>
            <a:spLocks noGrp="1"/>
          </p:cNvSpPr>
          <p:nvPr>
            <p:ph type="sldNum" sz="quarter" idx="12"/>
          </p:nvPr>
        </p:nvSpPr>
        <p:spPr/>
        <p:txBody>
          <a:bodyPr/>
          <a:lstStyle/>
          <a:p>
            <a:fld id="{9F8FBD0B-D5BA-AC4A-B182-CCF391B5588A}" type="slidenum">
              <a:rPr lang="en-US" smtClean="0"/>
              <a:pPr/>
              <a:t>13</a:t>
            </a:fld>
            <a:endParaRPr lang="en-US" dirty="0"/>
          </a:p>
        </p:txBody>
      </p:sp>
      <p:sp>
        <p:nvSpPr>
          <p:cNvPr id="7" name="Content Placeholder 2"/>
          <p:cNvSpPr>
            <a:spLocks noGrp="1"/>
          </p:cNvSpPr>
          <p:nvPr/>
        </p:nvSpPr>
        <p:spPr bwMode="auto">
          <a:xfrm>
            <a:off x="203201" y="1077678"/>
            <a:ext cx="8017300" cy="5134187"/>
          </a:xfrm>
          <a:prstGeom prst="rect">
            <a:avLst/>
          </a:prstGeom>
          <a:noFill/>
          <a:ln w="9525">
            <a:noFill/>
            <a:miter lim="800000"/>
            <a:headEnd/>
            <a:tailEnd/>
          </a:ln>
        </p:spPr>
        <p:txBody>
          <a:bodyPr vert="horz" wrap="square" lIns="80988" tIns="40494" rIns="80988" bIns="40494" numCol="1" anchor="t" anchorCtr="0" compatLnSpc="1">
            <a:prstTxWarp prst="textNoShape">
              <a:avLst/>
            </a:prstTxWarp>
          </a:bodyPr>
          <a:lstStyle>
            <a:lvl1pPr marL="282575" indent="-282575" algn="l" rtl="0" eaLnBrk="0" fontAlgn="base" hangingPunct="0">
              <a:spcBef>
                <a:spcPts val="625"/>
              </a:spcBef>
              <a:spcAft>
                <a:spcPct val="0"/>
              </a:spcAft>
              <a:buClr>
                <a:schemeClr val="accent2"/>
              </a:buClr>
              <a:buSzPct val="60000"/>
              <a:buFont typeface="Wingdings" pitchFamily="2" charset="2"/>
              <a:buChar char=""/>
              <a:defRPr sz="2600" kern="1200">
                <a:solidFill>
                  <a:schemeClr val="tx1"/>
                </a:solidFill>
                <a:latin typeface="+mn-lt"/>
                <a:ea typeface="+mn-ea"/>
                <a:cs typeface="+mn-cs"/>
              </a:defRPr>
            </a:lvl1pPr>
            <a:lvl2pPr marL="566738" indent="-242888" algn="l" rtl="0" eaLnBrk="0" fontAlgn="base" hangingPunct="0">
              <a:spcBef>
                <a:spcPts val="488"/>
              </a:spcBef>
              <a:spcAft>
                <a:spcPct val="0"/>
              </a:spcAft>
              <a:buClr>
                <a:schemeClr val="accent1"/>
              </a:buClr>
              <a:buSzPct val="70000"/>
              <a:buFont typeface="Wingdings 2" pitchFamily="18" charset="2"/>
              <a:buChar char=""/>
              <a:defRPr sz="2300" kern="1200">
                <a:solidFill>
                  <a:schemeClr val="tx1"/>
                </a:solidFill>
                <a:latin typeface="+mn-lt"/>
                <a:ea typeface="+mn-ea"/>
                <a:cs typeface="+mn-cs"/>
              </a:defRPr>
            </a:lvl2pPr>
            <a:lvl3pPr marL="809625" indent="-201613" algn="l" rtl="0" eaLnBrk="0" fontAlgn="base" hangingPunct="0">
              <a:spcBef>
                <a:spcPts val="438"/>
              </a:spcBef>
              <a:spcAft>
                <a:spcPct val="0"/>
              </a:spcAft>
              <a:buClr>
                <a:schemeClr val="accent2"/>
              </a:buClr>
              <a:buSzPct val="75000"/>
              <a:buFont typeface="Wingdings" pitchFamily="2" charset="2"/>
              <a:buChar char=""/>
              <a:defRPr sz="2000" kern="1200">
                <a:solidFill>
                  <a:schemeClr val="tx1"/>
                </a:solidFill>
                <a:latin typeface="+mn-lt"/>
                <a:ea typeface="+mn-ea"/>
                <a:cs typeface="+mn-cs"/>
              </a:defRPr>
            </a:lvl3pPr>
            <a:lvl4pPr marL="1214438" indent="-201613" algn="l" rtl="0" eaLnBrk="0" fontAlgn="base" hangingPunct="0">
              <a:spcBef>
                <a:spcPts val="350"/>
              </a:spcBef>
              <a:spcAft>
                <a:spcPct val="0"/>
              </a:spcAft>
              <a:buClr>
                <a:srgbClr val="A5AB81"/>
              </a:buClr>
              <a:buSzPct val="75000"/>
              <a:buFont typeface="Wingdings" pitchFamily="2" charset="2"/>
              <a:buChar char=""/>
              <a:defRPr kern="1200">
                <a:solidFill>
                  <a:schemeClr val="tx1"/>
                </a:solidFill>
                <a:latin typeface="+mn-lt"/>
                <a:ea typeface="+mn-ea"/>
                <a:cs typeface="+mn-cs"/>
              </a:defRPr>
            </a:lvl4pPr>
            <a:lvl5pPr marL="1619250" indent="-201613" algn="l" rtl="0" eaLnBrk="0" fontAlgn="base" hangingPunct="0">
              <a:spcBef>
                <a:spcPts val="350"/>
              </a:spcBef>
              <a:spcAft>
                <a:spcPct val="0"/>
              </a:spcAft>
              <a:buClr>
                <a:srgbClr val="D8B25C"/>
              </a:buClr>
              <a:buSzPct val="65000"/>
              <a:buFont typeface="Wingdings" pitchFamily="2" charset="2"/>
              <a:buChar char=""/>
              <a:defRPr kern="1200">
                <a:solidFill>
                  <a:schemeClr val="tx1"/>
                </a:solidFill>
                <a:latin typeface="+mn-lt"/>
                <a:ea typeface="+mn-ea"/>
                <a:cs typeface="+mn-cs"/>
              </a:defRPr>
            </a:lvl5pPr>
            <a:lvl6pPr marL="1862733" indent="-202471" algn="l" rtl="0" eaLnBrk="1" latinLnBrk="0" hangingPunct="1">
              <a:spcBef>
                <a:spcPct val="20000"/>
              </a:spcBef>
              <a:buClr>
                <a:schemeClr val="accent1"/>
              </a:buClr>
              <a:buFont typeface="Wingdings"/>
              <a:buChar char="§"/>
              <a:defRPr kumimoji="0" sz="1600" kern="1200" baseline="0">
                <a:solidFill>
                  <a:schemeClr val="tx1"/>
                </a:solidFill>
                <a:latin typeface="+mn-lt"/>
                <a:ea typeface="+mn-ea"/>
                <a:cs typeface="+mn-cs"/>
              </a:defRPr>
            </a:lvl6pPr>
            <a:lvl7pPr marL="2105699" indent="-202471" algn="l" rtl="0" eaLnBrk="1" latinLnBrk="0" hangingPunct="1">
              <a:spcBef>
                <a:spcPct val="20000"/>
              </a:spcBef>
              <a:buClr>
                <a:schemeClr val="accent2"/>
              </a:buClr>
              <a:buFont typeface="Wingdings"/>
              <a:buChar char="§"/>
              <a:defRPr kumimoji="0" sz="1600" kern="1200" baseline="0">
                <a:solidFill>
                  <a:schemeClr val="tx1"/>
                </a:solidFill>
                <a:latin typeface="+mn-lt"/>
                <a:ea typeface="+mn-ea"/>
                <a:cs typeface="+mn-cs"/>
              </a:defRPr>
            </a:lvl7pPr>
            <a:lvl8pPr marL="2348664" indent="-202471" algn="l" rtl="0" eaLnBrk="1" latinLnBrk="0" hangingPunct="1">
              <a:spcBef>
                <a:spcPct val="20000"/>
              </a:spcBef>
              <a:buClr>
                <a:schemeClr val="accent3"/>
              </a:buClr>
              <a:buFont typeface="Wingdings"/>
              <a:buChar char="§"/>
              <a:defRPr kumimoji="0" sz="1600" kern="1200" baseline="0">
                <a:solidFill>
                  <a:schemeClr val="tx1"/>
                </a:solidFill>
                <a:latin typeface="+mn-lt"/>
                <a:ea typeface="+mn-ea"/>
                <a:cs typeface="+mn-cs"/>
              </a:defRPr>
            </a:lvl8pPr>
            <a:lvl9pPr marL="2591629" indent="-202471" algn="l" rtl="0" eaLnBrk="1" latinLnBrk="0" hangingPunct="1">
              <a:spcBef>
                <a:spcPct val="20000"/>
              </a:spcBef>
              <a:buClr>
                <a:schemeClr val="accent4"/>
              </a:buClr>
              <a:buFont typeface="Wingdings"/>
              <a:buChar char="§"/>
              <a:defRPr kumimoji="0" sz="1600" kern="1200" baseline="0">
                <a:solidFill>
                  <a:schemeClr val="tx1"/>
                </a:solidFill>
                <a:latin typeface="+mn-lt"/>
                <a:ea typeface="+mn-ea"/>
                <a:cs typeface="+mn-cs"/>
              </a:defRPr>
            </a:lvl9pPr>
          </a:lstStyle>
          <a:p>
            <a:r>
              <a:rPr lang="en-US" sz="1800" b="1" dirty="0">
                <a:solidFill>
                  <a:schemeClr val="bg2">
                    <a:lumMod val="50000"/>
                  </a:schemeClr>
                </a:solidFill>
                <a:latin typeface="+mj-lt"/>
              </a:rPr>
              <a:t>You: Submit via Ideate</a:t>
            </a:r>
          </a:p>
          <a:p>
            <a:pPr lvl="1"/>
            <a:r>
              <a:rPr lang="en-US" sz="1500" b="1" dirty="0">
                <a:solidFill>
                  <a:schemeClr val="bg2">
                    <a:lumMod val="50000"/>
                  </a:schemeClr>
                </a:solidFill>
                <a:latin typeface="+mj-lt"/>
              </a:rPr>
              <a:t>You can work on your application and save your progress before submitting</a:t>
            </a:r>
          </a:p>
          <a:p>
            <a:pPr lvl="1"/>
            <a:endParaRPr lang="en-US" sz="1500" b="1" dirty="0">
              <a:solidFill>
                <a:schemeClr val="bg2">
                  <a:lumMod val="50000"/>
                </a:schemeClr>
              </a:solidFill>
              <a:latin typeface="+mj-lt"/>
            </a:endParaRPr>
          </a:p>
          <a:p>
            <a:r>
              <a:rPr lang="en-US" sz="1800" b="1" dirty="0">
                <a:solidFill>
                  <a:schemeClr val="bg2">
                    <a:lumMod val="50000"/>
                  </a:schemeClr>
                </a:solidFill>
                <a:latin typeface="+mj-lt"/>
              </a:rPr>
              <a:t>HRPP: Pre-review conducted within 5 business days</a:t>
            </a:r>
          </a:p>
          <a:p>
            <a:endParaRPr lang="en-US" sz="1800" b="1" dirty="0">
              <a:solidFill>
                <a:schemeClr val="bg2">
                  <a:lumMod val="50000"/>
                </a:schemeClr>
              </a:solidFill>
              <a:latin typeface="+mj-lt"/>
            </a:endParaRPr>
          </a:p>
          <a:p>
            <a:r>
              <a:rPr lang="en-US" sz="1800" b="1" dirty="0">
                <a:solidFill>
                  <a:schemeClr val="bg2">
                    <a:lumMod val="50000"/>
                  </a:schemeClr>
                </a:solidFill>
                <a:latin typeface="+mj-lt"/>
              </a:rPr>
              <a:t>You: Respond to all inquiries, questions, and revisions requested</a:t>
            </a:r>
          </a:p>
          <a:p>
            <a:pPr lvl="1"/>
            <a:r>
              <a:rPr lang="en-US" sz="1500" b="1" dirty="0">
                <a:solidFill>
                  <a:schemeClr val="bg2">
                    <a:lumMod val="50000"/>
                  </a:schemeClr>
                </a:solidFill>
                <a:latin typeface="+mj-lt"/>
              </a:rPr>
              <a:t>Take your time responding to ensure you’ve addressed all of the issues raised by HRPP</a:t>
            </a:r>
          </a:p>
          <a:p>
            <a:pPr lvl="1"/>
            <a:endParaRPr lang="en-US" sz="1500" b="1" dirty="0">
              <a:solidFill>
                <a:schemeClr val="bg2">
                  <a:lumMod val="50000"/>
                </a:schemeClr>
              </a:solidFill>
              <a:latin typeface="+mj-lt"/>
            </a:endParaRPr>
          </a:p>
          <a:p>
            <a:r>
              <a:rPr lang="en-US" sz="1800" b="1" dirty="0">
                <a:solidFill>
                  <a:schemeClr val="bg2">
                    <a:lumMod val="50000"/>
                  </a:schemeClr>
                </a:solidFill>
                <a:latin typeface="+mj-lt"/>
              </a:rPr>
              <a:t>HRPP: Exempt determination made OR assigned to IRB member for official review and approval</a:t>
            </a:r>
          </a:p>
          <a:p>
            <a:pPr lvl="1"/>
            <a:r>
              <a:rPr lang="en-US" sz="1500" b="1" dirty="0">
                <a:solidFill>
                  <a:schemeClr val="bg2">
                    <a:lumMod val="50000"/>
                  </a:schemeClr>
                </a:solidFill>
                <a:latin typeface="+mj-lt"/>
              </a:rPr>
              <a:t>Reviewers may have additional comments or questions which will be sent to you via Ideate</a:t>
            </a:r>
          </a:p>
          <a:p>
            <a:pPr marL="323850" lvl="1" indent="0">
              <a:buNone/>
            </a:pPr>
            <a:endParaRPr lang="en-US" sz="1500" dirty="0">
              <a:solidFill>
                <a:schemeClr val="bg2">
                  <a:lumMod val="50000"/>
                </a:schemeClr>
              </a:solidFill>
              <a:latin typeface="+mj-lt"/>
            </a:endParaRPr>
          </a:p>
          <a:p>
            <a:r>
              <a:rPr lang="en-US" sz="1800" b="1" dirty="0">
                <a:solidFill>
                  <a:schemeClr val="bg2">
                    <a:lumMod val="50000"/>
                  </a:schemeClr>
                </a:solidFill>
                <a:latin typeface="+mj-lt"/>
              </a:rPr>
              <a:t>You: If making changes through life of project, submit amendment.</a:t>
            </a:r>
          </a:p>
          <a:p>
            <a:pPr lvl="1"/>
            <a:r>
              <a:rPr lang="en-US" sz="1500" b="1" dirty="0">
                <a:solidFill>
                  <a:schemeClr val="bg2">
                    <a:lumMod val="50000"/>
                  </a:schemeClr>
                </a:solidFill>
                <a:latin typeface="+mj-lt"/>
              </a:rPr>
              <a:t>This includes administrative and substantive changes (personnel updates, enrollment numbers, change to inclusion criteria, design alterations, changes to procedures or measures, etc.)</a:t>
            </a:r>
          </a:p>
          <a:p>
            <a:endParaRPr lang="en-US" sz="1800" b="1" dirty="0">
              <a:solidFill>
                <a:schemeClr val="bg2">
                  <a:lumMod val="50000"/>
                </a:schemeClr>
              </a:solidFill>
              <a:latin typeface="+mj-lt"/>
            </a:endParaRPr>
          </a:p>
          <a:p>
            <a:r>
              <a:rPr lang="en-US" sz="1800" b="1" dirty="0">
                <a:solidFill>
                  <a:schemeClr val="bg2">
                    <a:lumMod val="50000"/>
                  </a:schemeClr>
                </a:solidFill>
                <a:latin typeface="+mj-lt"/>
              </a:rPr>
              <a:t>You: Once study is completed, submit final report to close project</a:t>
            </a:r>
          </a:p>
          <a:p>
            <a:pPr marL="0" indent="0">
              <a:buNone/>
            </a:pPr>
            <a:endParaRPr lang="en-US" dirty="0">
              <a:solidFill>
                <a:schemeClr val="bg2">
                  <a:lumMod val="50000"/>
                </a:schemeClr>
              </a:solidFill>
            </a:endParaRPr>
          </a:p>
        </p:txBody>
      </p:sp>
    </p:spTree>
    <p:extLst>
      <p:ext uri="{BB962C8B-B14F-4D97-AF65-F5344CB8AC3E}">
        <p14:creationId xmlns:p14="http://schemas.microsoft.com/office/powerpoint/2010/main" val="156912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963004"/>
            <a:ext cx="7543800" cy="1450757"/>
          </a:xfrm>
        </p:spPr>
        <p:txBody>
          <a:bodyPr>
            <a:normAutofit fontScale="90000"/>
          </a:bodyPr>
          <a:lstStyle/>
          <a:p>
            <a:pPr algn="ctr"/>
            <a:r>
              <a:rPr lang="en-US" sz="4000" dirty="0"/>
              <a:t>Questions?</a:t>
            </a:r>
            <a:br>
              <a:rPr lang="en-US" dirty="0"/>
            </a:br>
            <a:br>
              <a:rPr lang="en-US" dirty="0"/>
            </a:br>
            <a:r>
              <a:rPr lang="en-US" dirty="0"/>
              <a:t>Contact me at </a:t>
            </a:r>
            <a:r>
              <a:rPr lang="en-US" dirty="0">
                <a:hlinkClick r:id="rId2"/>
              </a:rPr>
              <a:t>rbanchik@gc.cuny.edu</a:t>
            </a:r>
            <a:br>
              <a:rPr lang="en-US" dirty="0"/>
            </a:br>
            <a:br>
              <a:rPr lang="en-US" dirty="0"/>
            </a:b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9997" y="3627962"/>
            <a:ext cx="1609725" cy="2838450"/>
          </a:xfrm>
          <a:prstGeom prst="rect">
            <a:avLst/>
          </a:prstGeom>
        </p:spPr>
      </p:pic>
      <p:sp>
        <p:nvSpPr>
          <p:cNvPr id="5" name="Slide Number Placeholder 4"/>
          <p:cNvSpPr>
            <a:spLocks noGrp="1"/>
          </p:cNvSpPr>
          <p:nvPr>
            <p:ph type="sldNum" sz="quarter" idx="12"/>
          </p:nvPr>
        </p:nvSpPr>
        <p:spPr/>
        <p:txBody>
          <a:bodyPr/>
          <a:lstStyle/>
          <a:p>
            <a:fld id="{9F8FBD0B-D5BA-AC4A-B182-CCF391B5588A}" type="slidenum">
              <a:rPr lang="en-US" smtClean="0"/>
              <a:pPr/>
              <a:t>14</a:t>
            </a:fld>
            <a:endParaRPr lang="en-US" dirty="0"/>
          </a:p>
        </p:txBody>
      </p:sp>
    </p:spTree>
    <p:extLst>
      <p:ext uri="{BB962C8B-B14F-4D97-AF65-F5344CB8AC3E}">
        <p14:creationId xmlns:p14="http://schemas.microsoft.com/office/powerpoint/2010/main" val="60294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694057"/>
          </a:xfrm>
        </p:spPr>
        <p:txBody>
          <a:bodyPr>
            <a:noAutofit/>
          </a:bodyPr>
          <a:lstStyle/>
          <a:p>
            <a:pPr algn="ctr"/>
            <a:r>
              <a:rPr lang="en-US" sz="3600" dirty="0"/>
              <a:t>What is the IRB’s Role?</a:t>
            </a:r>
          </a:p>
        </p:txBody>
      </p:sp>
      <p:sp>
        <p:nvSpPr>
          <p:cNvPr id="7" name="Content Placeholder 2"/>
          <p:cNvSpPr>
            <a:spLocks noGrp="1"/>
          </p:cNvSpPr>
          <p:nvPr>
            <p:ph idx="1"/>
          </p:nvPr>
        </p:nvSpPr>
        <p:spPr>
          <a:xfrm>
            <a:off x="551383" y="1580993"/>
            <a:ext cx="7338060" cy="3896360"/>
          </a:xfrm>
        </p:spPr>
        <p:txBody>
          <a:bodyPr/>
          <a:lstStyle/>
          <a:p>
            <a:pPr marL="0" indent="0">
              <a:buNone/>
            </a:pPr>
            <a:r>
              <a:rPr lang="en-US" dirty="0"/>
              <a:t>The </a:t>
            </a:r>
            <a:r>
              <a:rPr lang="en-US" b="1" dirty="0"/>
              <a:t>CUNY Human Research Protection Program (HRPP)</a:t>
            </a:r>
            <a:r>
              <a:rPr lang="en-US" dirty="0"/>
              <a:t> is responsible for the protection of the rights and welfare of </a:t>
            </a:r>
            <a:r>
              <a:rPr lang="en-US" u="sng" dirty="0"/>
              <a:t>human subjects in research</a:t>
            </a:r>
            <a:r>
              <a:rPr lang="en-US" dirty="0"/>
              <a:t> projects conducted at CUNY or by CUNY faculty, staff and students and RF CUNY staff. </a:t>
            </a:r>
          </a:p>
          <a:p>
            <a:endParaRPr lang="en-US" dirty="0"/>
          </a:p>
          <a:p>
            <a:pPr marL="0" indent="0">
              <a:buNone/>
            </a:pPr>
            <a:r>
              <a:rPr lang="en-US" dirty="0"/>
              <a:t>The program provides oversight, administrative support and educational training to ensure that CUNY research complies with federal and State regulations, University policy and the highest ethical standards.</a:t>
            </a:r>
          </a:p>
        </p:txBody>
      </p:sp>
      <p:sp>
        <p:nvSpPr>
          <p:cNvPr id="5" name="Slide Number Placeholder 4"/>
          <p:cNvSpPr>
            <a:spLocks noGrp="1"/>
          </p:cNvSpPr>
          <p:nvPr>
            <p:ph type="sldNum" sz="quarter" idx="12"/>
          </p:nvPr>
        </p:nvSpPr>
        <p:spPr/>
        <p:txBody>
          <a:bodyPr/>
          <a:lstStyle/>
          <a:p>
            <a:fld id="{9F8FBD0B-D5BA-AC4A-B182-CCF391B5588A}" type="slidenum">
              <a:rPr lang="en-US" smtClean="0"/>
              <a:pPr/>
              <a:t>2</a:t>
            </a:fld>
            <a:endParaRPr lang="en-US" dirty="0"/>
          </a:p>
        </p:txBody>
      </p:sp>
    </p:spTree>
    <p:extLst>
      <p:ext uri="{BB962C8B-B14F-4D97-AF65-F5344CB8AC3E}">
        <p14:creationId xmlns:p14="http://schemas.microsoft.com/office/powerpoint/2010/main" val="257653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10676"/>
          </a:xfrm>
        </p:spPr>
        <p:txBody>
          <a:bodyPr>
            <a:normAutofit/>
          </a:bodyPr>
          <a:lstStyle/>
          <a:p>
            <a:r>
              <a:rPr lang="en-US" sz="3600" dirty="0"/>
              <a:t>When is IRB review required?</a:t>
            </a:r>
          </a:p>
        </p:txBody>
      </p:sp>
      <p:sp>
        <p:nvSpPr>
          <p:cNvPr id="3" name="Content Placeholder 2"/>
          <p:cNvSpPr>
            <a:spLocks noGrp="1"/>
          </p:cNvSpPr>
          <p:nvPr>
            <p:ph idx="1"/>
          </p:nvPr>
        </p:nvSpPr>
        <p:spPr/>
        <p:txBody>
          <a:bodyPr>
            <a:normAutofit lnSpcReduction="10000"/>
          </a:bodyPr>
          <a:lstStyle/>
          <a:p>
            <a:pPr marL="0" lvl="0" indent="0">
              <a:buNone/>
            </a:pPr>
            <a:r>
              <a:rPr lang="en-US" dirty="0"/>
              <a:t>CUNY IRB review is required when </a:t>
            </a:r>
            <a:r>
              <a:rPr lang="en-US" dirty="0">
                <a:solidFill>
                  <a:schemeClr val="accent5">
                    <a:lumMod val="75000"/>
                  </a:schemeClr>
                </a:solidFill>
              </a:rPr>
              <a:t>ALL</a:t>
            </a:r>
            <a:r>
              <a:rPr lang="en-US" dirty="0"/>
              <a:t> of the following criteria are met: </a:t>
            </a:r>
          </a:p>
          <a:p>
            <a:pPr marL="0" lvl="0" indent="0">
              <a:buNone/>
            </a:pPr>
            <a:endParaRPr lang="en-US" dirty="0"/>
          </a:p>
          <a:p>
            <a:pPr lvl="0"/>
            <a:r>
              <a:rPr lang="en-US" dirty="0"/>
              <a:t>The investigator is conducting </a:t>
            </a:r>
            <a:r>
              <a:rPr lang="en-US" b="1" i="1" dirty="0"/>
              <a:t>research</a:t>
            </a:r>
            <a:r>
              <a:rPr lang="en-US" i="1" dirty="0"/>
              <a:t> </a:t>
            </a:r>
            <a:r>
              <a:rPr lang="en-US" dirty="0"/>
              <a:t>or a </a:t>
            </a:r>
            <a:r>
              <a:rPr lang="en-US" b="1" i="1" dirty="0"/>
              <a:t>clinical investigation</a:t>
            </a:r>
            <a:r>
              <a:rPr lang="en-US" dirty="0"/>
              <a:t>; </a:t>
            </a:r>
          </a:p>
          <a:p>
            <a:pPr lvl="0"/>
            <a:endParaRPr lang="en-US" dirty="0"/>
          </a:p>
          <a:p>
            <a:pPr lvl="0"/>
            <a:r>
              <a:rPr lang="en-US" dirty="0"/>
              <a:t>The proposed research or clinical investigation involves </a:t>
            </a:r>
            <a:r>
              <a:rPr lang="en-US" b="1" i="1" dirty="0"/>
              <a:t>human subjects</a:t>
            </a:r>
            <a:r>
              <a:rPr lang="en-US" dirty="0"/>
              <a:t>;  </a:t>
            </a:r>
          </a:p>
          <a:p>
            <a:pPr lvl="0"/>
            <a:endParaRPr lang="en-US" dirty="0">
              <a:solidFill>
                <a:schemeClr val="accent5">
                  <a:lumMod val="75000"/>
                </a:schemeClr>
              </a:solidFill>
            </a:endParaRPr>
          </a:p>
          <a:p>
            <a:pPr lvl="0"/>
            <a:r>
              <a:rPr lang="en-US" dirty="0">
                <a:solidFill>
                  <a:schemeClr val="accent5">
                    <a:lumMod val="75000"/>
                  </a:schemeClr>
                </a:solidFill>
              </a:rPr>
              <a:t>AND</a:t>
            </a:r>
            <a:r>
              <a:rPr lang="en-US" dirty="0"/>
              <a:t> </a:t>
            </a:r>
          </a:p>
          <a:p>
            <a:pPr lvl="0"/>
            <a:endParaRPr lang="en-US" dirty="0"/>
          </a:p>
          <a:p>
            <a:pPr lvl="0"/>
            <a:r>
              <a:rPr lang="en-US" dirty="0"/>
              <a:t>CUNY is </a:t>
            </a:r>
            <a:r>
              <a:rPr lang="en-US" b="1" i="1" dirty="0"/>
              <a:t>engaged</a:t>
            </a:r>
            <a:r>
              <a:rPr lang="en-US" i="1" dirty="0"/>
              <a:t> </a:t>
            </a:r>
            <a:r>
              <a:rPr lang="en-US" dirty="0"/>
              <a:t>in the research or clinical investigation involving human subjects.</a:t>
            </a:r>
          </a:p>
          <a:p>
            <a:endParaRPr lang="en-US" dirty="0"/>
          </a:p>
        </p:txBody>
      </p:sp>
    </p:spTree>
    <p:extLst>
      <p:ext uri="{BB962C8B-B14F-4D97-AF65-F5344CB8AC3E}">
        <p14:creationId xmlns:p14="http://schemas.microsoft.com/office/powerpoint/2010/main" val="370600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961534"/>
            <a:ext cx="7543800" cy="694057"/>
          </a:xfrm>
        </p:spPr>
        <p:txBody>
          <a:bodyPr>
            <a:noAutofit/>
          </a:bodyPr>
          <a:lstStyle/>
          <a:p>
            <a:pPr algn="ctr"/>
            <a:br>
              <a:rPr lang="en-US" sz="3600" dirty="0"/>
            </a:br>
            <a:br>
              <a:rPr lang="en-US" sz="3600" dirty="0"/>
            </a:br>
            <a:br>
              <a:rPr lang="en-US" sz="3600" dirty="0"/>
            </a:br>
            <a:r>
              <a:rPr lang="en-US" sz="3600" dirty="0"/>
              <a:t>Reminder:</a:t>
            </a:r>
            <a:br>
              <a:rPr lang="en-US" sz="3600" dirty="0"/>
            </a:br>
            <a:r>
              <a:rPr lang="en-US" sz="3600" dirty="0"/>
              <a:t>Basic Ethical Principles via </a:t>
            </a:r>
            <a:br>
              <a:rPr lang="en-US" sz="3600" dirty="0"/>
            </a:br>
            <a:r>
              <a:rPr lang="en-US" sz="3600" dirty="0"/>
              <a:t>The Belmont Report </a:t>
            </a:r>
            <a:r>
              <a:rPr lang="en-US" sz="1100" dirty="0"/>
              <a:t>(1979)</a:t>
            </a:r>
          </a:p>
        </p:txBody>
      </p:sp>
      <p:sp>
        <p:nvSpPr>
          <p:cNvPr id="5" name="Slide Number Placeholder 4"/>
          <p:cNvSpPr>
            <a:spLocks noGrp="1"/>
          </p:cNvSpPr>
          <p:nvPr>
            <p:ph type="sldNum" sz="quarter" idx="12"/>
          </p:nvPr>
        </p:nvSpPr>
        <p:spPr/>
        <p:txBody>
          <a:bodyPr/>
          <a:lstStyle/>
          <a:p>
            <a:fld id="{9F8FBD0B-D5BA-AC4A-B182-CCF391B5588A}" type="slidenum">
              <a:rPr lang="en-US" smtClean="0"/>
              <a:pPr/>
              <a:t>4</a:t>
            </a:fld>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1314206"/>
              </p:ext>
            </p:extLst>
          </p:nvPr>
        </p:nvGraphicFramePr>
        <p:xfrm>
          <a:off x="800100" y="1967109"/>
          <a:ext cx="7543800" cy="4209879"/>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23474831"/>
                    </a:ext>
                  </a:extLst>
                </a:gridCol>
                <a:gridCol w="3771900">
                  <a:extLst>
                    <a:ext uri="{9D8B030D-6E8A-4147-A177-3AD203B41FA5}">
                      <a16:colId xmlns:a16="http://schemas.microsoft.com/office/drawing/2014/main" val="713536180"/>
                    </a:ext>
                  </a:extLst>
                </a:gridCol>
              </a:tblGrid>
              <a:tr h="370840">
                <a:tc>
                  <a:txBody>
                    <a:bodyPr/>
                    <a:lstStyle/>
                    <a:p>
                      <a:pPr algn="ctr"/>
                      <a:endParaRPr lang="en-US" b="1" dirty="0"/>
                    </a:p>
                    <a:p>
                      <a:pPr algn="ctr"/>
                      <a:r>
                        <a:rPr lang="en-US" b="1" dirty="0"/>
                        <a:t>Respect for Persons</a:t>
                      </a:r>
                    </a:p>
                  </a:txBody>
                  <a:tcPr/>
                </a:tc>
                <a:tc>
                  <a:txBody>
                    <a:bodyPr/>
                    <a:lstStyle/>
                    <a:p>
                      <a:pPr marL="285750" indent="-285750">
                        <a:buFont typeface="Arial" panose="020B0604020202020204" pitchFamily="34" charset="0"/>
                        <a:buChar char="•"/>
                      </a:pPr>
                      <a:r>
                        <a:rPr lang="en-US" b="0" dirty="0"/>
                        <a:t>Individuals</a:t>
                      </a:r>
                      <a:r>
                        <a:rPr lang="en-US" b="0" baseline="0" dirty="0"/>
                        <a:t> treated with autonomy.</a:t>
                      </a:r>
                    </a:p>
                    <a:p>
                      <a:pPr marL="285750" indent="-285750">
                        <a:buFont typeface="Arial" panose="020B0604020202020204" pitchFamily="34" charset="0"/>
                        <a:buChar char="•"/>
                      </a:pPr>
                      <a:r>
                        <a:rPr lang="en-US" b="0" baseline="0" dirty="0"/>
                        <a:t>Protection of those who lack capacity or ability to be autonomous.</a:t>
                      </a:r>
                    </a:p>
                    <a:p>
                      <a:pPr marL="285750" indent="-285750">
                        <a:buFont typeface="Arial" panose="020B0604020202020204" pitchFamily="34" charset="0"/>
                        <a:buChar char="•"/>
                      </a:pPr>
                      <a:endParaRPr lang="en-US" b="0" baseline="0" dirty="0"/>
                    </a:p>
                  </a:txBody>
                  <a:tcPr/>
                </a:tc>
                <a:extLst>
                  <a:ext uri="{0D108BD9-81ED-4DB2-BD59-A6C34878D82A}">
                    <a16:rowId xmlns:a16="http://schemas.microsoft.com/office/drawing/2014/main" val="2929234928"/>
                  </a:ext>
                </a:extLst>
              </a:tr>
              <a:tr h="1558119">
                <a:tc>
                  <a:txBody>
                    <a:bodyPr/>
                    <a:lstStyle/>
                    <a:p>
                      <a:pPr algn="ctr"/>
                      <a:endParaRPr lang="en-US" b="1" dirty="0"/>
                    </a:p>
                    <a:p>
                      <a:pPr algn="ctr"/>
                      <a:r>
                        <a:rPr lang="en-US" b="1" dirty="0"/>
                        <a:t>Beneficence</a:t>
                      </a:r>
                    </a:p>
                  </a:txBody>
                  <a:tcPr/>
                </a:tc>
                <a:tc>
                  <a:txBody>
                    <a:bodyPr/>
                    <a:lstStyle/>
                    <a:p>
                      <a:pPr marL="285750" indent="-285750">
                        <a:buFont typeface="Arial" panose="020B0604020202020204" pitchFamily="34" charset="0"/>
                        <a:buChar char="•"/>
                      </a:pPr>
                      <a:r>
                        <a:rPr lang="en-US" b="0" dirty="0"/>
                        <a:t>Individuals</a:t>
                      </a:r>
                      <a:r>
                        <a:rPr lang="en-US" b="0" baseline="0" dirty="0"/>
                        <a:t> are treated ethically.</a:t>
                      </a:r>
                    </a:p>
                    <a:p>
                      <a:pPr marL="285750" indent="-285750">
                        <a:buFont typeface="Arial" panose="020B0604020202020204" pitchFamily="34" charset="0"/>
                        <a:buChar char="•"/>
                      </a:pPr>
                      <a:r>
                        <a:rPr lang="en-US" b="0" baseline="0" dirty="0"/>
                        <a:t>Respecting their decisions and protecting them from harm.</a:t>
                      </a:r>
                    </a:p>
                    <a:p>
                      <a:pPr marL="285750" indent="-285750">
                        <a:buFont typeface="Arial" panose="020B0604020202020204" pitchFamily="34" charset="0"/>
                        <a:buChar char="•"/>
                      </a:pPr>
                      <a:r>
                        <a:rPr lang="en-US" b="0" baseline="0" dirty="0"/>
                        <a:t>Making efforts to secure well-being.</a:t>
                      </a:r>
                    </a:p>
                  </a:txBody>
                  <a:tcPr/>
                </a:tc>
                <a:extLst>
                  <a:ext uri="{0D108BD9-81ED-4DB2-BD59-A6C34878D82A}">
                    <a16:rowId xmlns:a16="http://schemas.microsoft.com/office/drawing/2014/main" val="2865910378"/>
                  </a:ext>
                </a:extLst>
              </a:tr>
              <a:tr h="370840">
                <a:tc>
                  <a:txBody>
                    <a:bodyPr/>
                    <a:lstStyle/>
                    <a:p>
                      <a:pPr algn="ctr"/>
                      <a:endParaRPr lang="en-US" b="1" dirty="0"/>
                    </a:p>
                    <a:p>
                      <a:pPr algn="ctr"/>
                      <a:r>
                        <a:rPr lang="en-US" b="1" dirty="0"/>
                        <a:t>Justice</a:t>
                      </a:r>
                    </a:p>
                    <a:p>
                      <a:pPr algn="ctr"/>
                      <a:endParaRPr lang="en-US" b="1" dirty="0"/>
                    </a:p>
                  </a:txBody>
                  <a:tcPr/>
                </a:tc>
                <a:tc>
                  <a:txBody>
                    <a:bodyPr/>
                    <a:lstStyle/>
                    <a:p>
                      <a:pPr marL="285750" indent="-285750">
                        <a:buFont typeface="Arial" panose="020B0604020202020204" pitchFamily="34" charset="0"/>
                        <a:buChar char="•"/>
                      </a:pPr>
                      <a:r>
                        <a:rPr lang="en-US" dirty="0"/>
                        <a:t>Fairness of distribution of research benefits and burdens.</a:t>
                      </a:r>
                    </a:p>
                    <a:p>
                      <a:pPr marL="285750" indent="-285750">
                        <a:buFont typeface="Arial" panose="020B0604020202020204" pitchFamily="34" charset="0"/>
                        <a:buChar char="•"/>
                      </a:pPr>
                      <a:r>
                        <a:rPr lang="en-US" dirty="0"/>
                        <a:t>Selection</a:t>
                      </a:r>
                      <a:r>
                        <a:rPr lang="en-US" baseline="0" dirty="0"/>
                        <a:t> of research subjects considering social and individual </a:t>
                      </a:r>
                      <a:endParaRPr lang="en-US" dirty="0"/>
                    </a:p>
                  </a:txBody>
                  <a:tcPr/>
                </a:tc>
                <a:extLst>
                  <a:ext uri="{0D108BD9-81ED-4DB2-BD59-A6C34878D82A}">
                    <a16:rowId xmlns:a16="http://schemas.microsoft.com/office/drawing/2014/main" val="1876519992"/>
                  </a:ext>
                </a:extLst>
              </a:tr>
            </a:tbl>
          </a:graphicData>
        </a:graphic>
      </p:graphicFrame>
    </p:spTree>
    <p:extLst>
      <p:ext uri="{BB962C8B-B14F-4D97-AF65-F5344CB8AC3E}">
        <p14:creationId xmlns:p14="http://schemas.microsoft.com/office/powerpoint/2010/main" val="410730190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694057"/>
          </a:xfrm>
        </p:spPr>
        <p:txBody>
          <a:bodyPr>
            <a:noAutofit/>
          </a:bodyPr>
          <a:lstStyle/>
          <a:p>
            <a:pPr algn="ctr"/>
            <a:r>
              <a:rPr lang="en-US" sz="3600" b="1" dirty="0"/>
              <a:t>Definitions:</a:t>
            </a:r>
          </a:p>
        </p:txBody>
      </p:sp>
      <p:sp>
        <p:nvSpPr>
          <p:cNvPr id="7" name="Content Placeholder 2"/>
          <p:cNvSpPr>
            <a:spLocks noGrp="1"/>
          </p:cNvSpPr>
          <p:nvPr>
            <p:ph idx="1"/>
          </p:nvPr>
        </p:nvSpPr>
        <p:spPr>
          <a:xfrm>
            <a:off x="485321" y="2239559"/>
            <a:ext cx="8518002" cy="4220227"/>
          </a:xfrm>
        </p:spPr>
        <p:txBody>
          <a:bodyPr>
            <a:normAutofit lnSpcReduction="10000"/>
          </a:bodyPr>
          <a:lstStyle/>
          <a:p>
            <a:r>
              <a:rPr lang="en-US" sz="2000" b="1" dirty="0">
                <a:solidFill>
                  <a:schemeClr val="tx2"/>
                </a:solidFill>
              </a:rPr>
              <a:t>RESEARCH:</a:t>
            </a:r>
          </a:p>
          <a:p>
            <a:r>
              <a:rPr lang="en-US" sz="2000" dirty="0">
                <a:solidFill>
                  <a:schemeClr val="tx2"/>
                </a:solidFill>
              </a:rPr>
              <a:t>A</a:t>
            </a:r>
            <a:r>
              <a:rPr lang="en-US" sz="2000" b="1" dirty="0">
                <a:solidFill>
                  <a:schemeClr val="tx2"/>
                </a:solidFill>
              </a:rPr>
              <a:t> systematic</a:t>
            </a:r>
            <a:r>
              <a:rPr lang="en-US" sz="2000" dirty="0">
                <a:solidFill>
                  <a:schemeClr val="tx2"/>
                </a:solidFill>
              </a:rPr>
              <a:t> investigation including, research development, testing and evaluation </a:t>
            </a:r>
            <a:r>
              <a:rPr lang="en-US" sz="2000" b="1" dirty="0">
                <a:solidFill>
                  <a:schemeClr val="tx2"/>
                </a:solidFill>
              </a:rPr>
              <a:t>designed</a:t>
            </a:r>
            <a:r>
              <a:rPr lang="en-US" sz="2000" dirty="0">
                <a:solidFill>
                  <a:schemeClr val="tx2"/>
                </a:solidFill>
              </a:rPr>
              <a:t> to develop or contribute to </a:t>
            </a:r>
            <a:r>
              <a:rPr lang="en-US" sz="2000" b="1" dirty="0">
                <a:solidFill>
                  <a:schemeClr val="tx2"/>
                </a:solidFill>
              </a:rPr>
              <a:t>generalizable</a:t>
            </a:r>
            <a:r>
              <a:rPr lang="en-US" sz="2000" dirty="0">
                <a:solidFill>
                  <a:schemeClr val="tx2"/>
                </a:solidFill>
              </a:rPr>
              <a:t> knowledge</a:t>
            </a:r>
          </a:p>
          <a:p>
            <a:pPr marL="0" indent="0">
              <a:buNone/>
            </a:pPr>
            <a:endParaRPr lang="en-US" dirty="0">
              <a:solidFill>
                <a:schemeClr val="tx2"/>
              </a:solidFill>
            </a:endParaRPr>
          </a:p>
          <a:p>
            <a:pPr marL="0" indent="0">
              <a:buNone/>
            </a:pPr>
            <a:br>
              <a:rPr lang="en-US" dirty="0">
                <a:solidFill>
                  <a:schemeClr val="tx2"/>
                </a:solidFill>
              </a:rPr>
            </a:br>
            <a:endParaRPr lang="en-US" dirty="0">
              <a:solidFill>
                <a:schemeClr val="tx2"/>
              </a:solidFill>
            </a:endParaRPr>
          </a:p>
          <a:p>
            <a:pPr marL="0" indent="0">
              <a:buNone/>
            </a:pPr>
            <a:r>
              <a:rPr lang="en-US" b="1" dirty="0">
                <a:solidFill>
                  <a:schemeClr val="tx2"/>
                </a:solidFill>
              </a:rPr>
              <a:t>HUMAN SUBJECT:</a:t>
            </a:r>
          </a:p>
          <a:p>
            <a:pPr marL="0" indent="0">
              <a:buNone/>
            </a:pPr>
            <a:r>
              <a:rPr lang="en-US" dirty="0">
                <a:solidFill>
                  <a:schemeClr val="tx2"/>
                </a:solidFill>
              </a:rPr>
              <a:t>Obtaining from a </a:t>
            </a:r>
            <a:r>
              <a:rPr lang="en-US" b="1" dirty="0">
                <a:solidFill>
                  <a:schemeClr val="tx2"/>
                </a:solidFill>
              </a:rPr>
              <a:t>living individual:</a:t>
            </a:r>
            <a:endParaRPr lang="en-US" sz="2000" b="1" dirty="0">
              <a:solidFill>
                <a:schemeClr val="tx2"/>
              </a:solidFill>
            </a:endParaRPr>
          </a:p>
          <a:p>
            <a:pPr lvl="1"/>
            <a:r>
              <a:rPr lang="en-US" sz="2000" dirty="0">
                <a:solidFill>
                  <a:schemeClr val="tx2"/>
                </a:solidFill>
              </a:rPr>
              <a:t>Data through </a:t>
            </a:r>
            <a:r>
              <a:rPr lang="en-US" sz="2000" b="1" dirty="0">
                <a:solidFill>
                  <a:schemeClr val="tx2"/>
                </a:solidFill>
              </a:rPr>
              <a:t>intervention</a:t>
            </a:r>
            <a:r>
              <a:rPr lang="en-US" sz="2000" dirty="0">
                <a:solidFill>
                  <a:schemeClr val="tx2"/>
                </a:solidFill>
              </a:rPr>
              <a:t> or </a:t>
            </a:r>
            <a:r>
              <a:rPr lang="en-US" sz="2000" b="1" dirty="0">
                <a:solidFill>
                  <a:schemeClr val="tx2"/>
                </a:solidFill>
              </a:rPr>
              <a:t>interaction</a:t>
            </a:r>
            <a:r>
              <a:rPr lang="en-US" sz="2000" dirty="0">
                <a:solidFill>
                  <a:schemeClr val="tx2"/>
                </a:solidFill>
              </a:rPr>
              <a:t> with the individual; </a:t>
            </a:r>
            <a:endParaRPr lang="en-US" sz="2000" b="1" dirty="0">
              <a:solidFill>
                <a:schemeClr val="tx2"/>
              </a:solidFill>
            </a:endParaRPr>
          </a:p>
          <a:p>
            <a:pPr marL="411480" lvl="1" indent="0">
              <a:buNone/>
            </a:pPr>
            <a:r>
              <a:rPr lang="en-US" sz="2000" b="1" dirty="0">
                <a:solidFill>
                  <a:schemeClr val="tx2"/>
                </a:solidFill>
              </a:rPr>
              <a:t>OR</a:t>
            </a:r>
          </a:p>
          <a:p>
            <a:pPr lvl="1"/>
            <a:r>
              <a:rPr lang="en-US" sz="2000" b="1" dirty="0">
                <a:solidFill>
                  <a:schemeClr val="tx2"/>
                </a:solidFill>
              </a:rPr>
              <a:t>Identifiable private </a:t>
            </a:r>
            <a:r>
              <a:rPr lang="en-US" sz="2000" dirty="0">
                <a:solidFill>
                  <a:schemeClr val="tx2"/>
                </a:solidFill>
              </a:rPr>
              <a:t>information</a:t>
            </a:r>
          </a:p>
          <a:p>
            <a:pPr marL="0" indent="0">
              <a:buNone/>
            </a:pPr>
            <a:endParaRPr lang="en-US" sz="2000" dirty="0">
              <a:solidFill>
                <a:schemeClr val="tx2"/>
              </a:solidFill>
            </a:endParaRPr>
          </a:p>
          <a:p>
            <a:endParaRPr lang="en-US"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5</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057" y="1044176"/>
            <a:ext cx="1929852" cy="1447800"/>
          </a:xfrm>
          <a:prstGeom prst="rect">
            <a:avLst/>
          </a:prstGeom>
        </p:spPr>
      </p:pic>
      <p:pic>
        <p:nvPicPr>
          <p:cNvPr id="6" name="Picture 5">
            <a:extLst>
              <a:ext uri="{FF2B5EF4-FFF2-40B4-BE49-F238E27FC236}">
                <a16:creationId xmlns:a16="http://schemas.microsoft.com/office/drawing/2014/main" id="{C84D704B-000A-B44D-94C8-C5C068AF9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057" y="3429000"/>
            <a:ext cx="2053885" cy="1283678"/>
          </a:xfrm>
          <a:prstGeom prst="rect">
            <a:avLst/>
          </a:prstGeom>
        </p:spPr>
      </p:pic>
    </p:spTree>
    <p:extLst>
      <p:ext uri="{BB962C8B-B14F-4D97-AF65-F5344CB8AC3E}">
        <p14:creationId xmlns:p14="http://schemas.microsoft.com/office/powerpoint/2010/main" val="274471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08102"/>
            <a:ext cx="7543800" cy="1450757"/>
          </a:xfrm>
        </p:spPr>
        <p:txBody>
          <a:bodyPr>
            <a:normAutofit/>
          </a:bodyPr>
          <a:lstStyle/>
          <a:p>
            <a:pPr algn="ctr"/>
            <a:r>
              <a:rPr lang="en-US" sz="4000" dirty="0"/>
              <a:t>Level of Review Required</a:t>
            </a:r>
            <a:br>
              <a:rPr lang="en-US" dirty="0"/>
            </a:br>
            <a:endParaRPr lang="en-US" dirty="0"/>
          </a:p>
        </p:txBody>
      </p:sp>
      <p:sp>
        <p:nvSpPr>
          <p:cNvPr id="6" name="Content Placeholder 2"/>
          <p:cNvSpPr>
            <a:spLocks noGrp="1"/>
          </p:cNvSpPr>
          <p:nvPr>
            <p:ph idx="1"/>
          </p:nvPr>
        </p:nvSpPr>
        <p:spPr>
          <a:xfrm>
            <a:off x="197708" y="1198606"/>
            <a:ext cx="8760941" cy="5261180"/>
          </a:xfrm>
        </p:spPr>
        <p:txBody>
          <a:bodyPr>
            <a:normAutofit/>
          </a:bodyPr>
          <a:lstStyle/>
          <a:p>
            <a:pPr marL="457200" lvl="1" indent="0">
              <a:buNone/>
            </a:pPr>
            <a:r>
              <a:rPr lang="en-US" b="1" dirty="0">
                <a:solidFill>
                  <a:schemeClr val="accent6">
                    <a:lumMod val="75000"/>
                  </a:schemeClr>
                </a:solidFill>
              </a:rPr>
              <a:t>Not Human Subjects Research</a:t>
            </a:r>
          </a:p>
          <a:p>
            <a:pPr lvl="2"/>
            <a:r>
              <a:rPr lang="en-US" sz="1800" dirty="0"/>
              <a:t>Minimal risk research determined not to involve human subjects: Determination made, approval not required</a:t>
            </a:r>
          </a:p>
          <a:p>
            <a:pPr lvl="2"/>
            <a:endParaRPr lang="en-US" sz="1800" dirty="0"/>
          </a:p>
          <a:p>
            <a:pPr marL="457200" lvl="1" indent="0">
              <a:buNone/>
            </a:pPr>
            <a:r>
              <a:rPr lang="en-US" b="1" dirty="0">
                <a:solidFill>
                  <a:schemeClr val="accent6">
                    <a:lumMod val="75000"/>
                  </a:schemeClr>
                </a:solidFill>
              </a:rPr>
              <a:t>Exempt</a:t>
            </a:r>
          </a:p>
          <a:p>
            <a:pPr lvl="2"/>
            <a:r>
              <a:rPr lang="en-US" sz="1800" dirty="0"/>
              <a:t>Minimal risk projects that are exempt from the regulations and administratively reviewed. In order to qualify for review, the research must fall into at least one of the exempt categories as defined by the federal regulations</a:t>
            </a:r>
          </a:p>
          <a:p>
            <a:pPr lvl="2"/>
            <a:endParaRPr lang="en-US" sz="1800" b="1" dirty="0">
              <a:solidFill>
                <a:schemeClr val="accent6">
                  <a:lumMod val="75000"/>
                </a:schemeClr>
              </a:solidFill>
            </a:endParaRPr>
          </a:p>
          <a:p>
            <a:pPr marL="457200" lvl="1" indent="0">
              <a:buNone/>
            </a:pPr>
            <a:r>
              <a:rPr lang="en-US" b="1" dirty="0">
                <a:solidFill>
                  <a:schemeClr val="accent6">
                    <a:lumMod val="75000"/>
                  </a:schemeClr>
                </a:solidFill>
              </a:rPr>
              <a:t>Expedited</a:t>
            </a:r>
          </a:p>
          <a:p>
            <a:pPr lvl="2"/>
            <a:r>
              <a:rPr lang="en-US" sz="1800" dirty="0"/>
              <a:t>Minimal risk research projects that fall under at least one of the expedited categories: approval granted, annual review no longer required</a:t>
            </a:r>
          </a:p>
          <a:p>
            <a:pPr lvl="2"/>
            <a:endParaRPr lang="en-US" sz="1800" dirty="0"/>
          </a:p>
          <a:p>
            <a:pPr marL="457200" lvl="1" indent="0">
              <a:buNone/>
            </a:pPr>
            <a:r>
              <a:rPr lang="en-US" b="1" dirty="0">
                <a:solidFill>
                  <a:schemeClr val="accent6">
                    <a:lumMod val="75000"/>
                  </a:schemeClr>
                </a:solidFill>
              </a:rPr>
              <a:t>Full Board</a:t>
            </a:r>
          </a:p>
          <a:p>
            <a:pPr lvl="2"/>
            <a:r>
              <a:rPr lang="en-US" sz="1800" dirty="0"/>
              <a:t>Greater than minimal risk projects: Approval granted for one year, annual review required</a:t>
            </a:r>
          </a:p>
          <a:p>
            <a:endParaRPr lang="en-US" sz="1600"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6</a:t>
            </a:fld>
            <a:endParaRPr lang="en-US" dirty="0"/>
          </a:p>
        </p:txBody>
      </p:sp>
    </p:spTree>
    <p:extLst>
      <p:ext uri="{BB962C8B-B14F-4D97-AF65-F5344CB8AC3E}">
        <p14:creationId xmlns:p14="http://schemas.microsoft.com/office/powerpoint/2010/main" val="225175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5428"/>
            <a:ext cx="7543800" cy="760318"/>
          </a:xfrm>
        </p:spPr>
        <p:txBody>
          <a:bodyPr>
            <a:noAutofit/>
          </a:bodyPr>
          <a:lstStyle/>
          <a:p>
            <a:pPr algn="ctr"/>
            <a:r>
              <a:rPr lang="en-US" sz="3600" dirty="0"/>
              <a:t>Things to Consider in Practice</a:t>
            </a:r>
          </a:p>
        </p:txBody>
      </p:sp>
      <p:sp>
        <p:nvSpPr>
          <p:cNvPr id="6" name="Content Placeholder 2"/>
          <p:cNvSpPr>
            <a:spLocks noGrp="1"/>
          </p:cNvSpPr>
          <p:nvPr>
            <p:ph idx="1"/>
          </p:nvPr>
        </p:nvSpPr>
        <p:spPr>
          <a:xfrm>
            <a:off x="199696" y="2103792"/>
            <a:ext cx="8944304" cy="4864567"/>
          </a:xfrm>
        </p:spPr>
        <p:txBody>
          <a:bodyPr>
            <a:normAutofit/>
          </a:bodyPr>
          <a:lstStyle/>
          <a:p>
            <a:pPr>
              <a:buFont typeface="Wingdings" panose="05000000000000000000" pitchFamily="2" charset="2"/>
              <a:buChar char="§"/>
            </a:pPr>
            <a:r>
              <a:rPr lang="en-US" sz="1600" b="1" dirty="0">
                <a:solidFill>
                  <a:schemeClr val="accent2">
                    <a:lumMod val="50000"/>
                  </a:schemeClr>
                </a:solidFill>
              </a:rPr>
              <a:t>Project Outline </a:t>
            </a:r>
            <a:r>
              <a:rPr lang="en-US" sz="1600" dirty="0"/>
              <a:t>and</a:t>
            </a:r>
            <a:r>
              <a:rPr lang="en-US" sz="1600" b="1" dirty="0">
                <a:solidFill>
                  <a:schemeClr val="accent2">
                    <a:lumMod val="50000"/>
                  </a:schemeClr>
                </a:solidFill>
              </a:rPr>
              <a:t> </a:t>
            </a:r>
            <a:r>
              <a:rPr lang="en-US" sz="1600" dirty="0"/>
              <a:t>expectations</a:t>
            </a:r>
          </a:p>
          <a:p>
            <a:pPr lvl="1">
              <a:buFont typeface="Wingdings" panose="05000000000000000000" pitchFamily="2" charset="2"/>
              <a:buChar char="§"/>
            </a:pPr>
            <a:r>
              <a:rPr lang="en-US" sz="1600" dirty="0"/>
              <a:t>Divide project into phases if you plan to conduct remote activities now, but in-person in the future</a:t>
            </a:r>
          </a:p>
          <a:p>
            <a:pPr lvl="1">
              <a:buFont typeface="Wingdings" panose="05000000000000000000" pitchFamily="2" charset="2"/>
              <a:buChar char="§"/>
            </a:pPr>
            <a:r>
              <a:rPr lang="en-US" sz="1600" dirty="0"/>
              <a:t>Outline procedures and consider how they will be done without in-person engagement</a:t>
            </a:r>
          </a:p>
          <a:p>
            <a:pPr lvl="1">
              <a:buFont typeface="Wingdings" panose="05000000000000000000" pitchFamily="2" charset="2"/>
              <a:buChar char="§"/>
            </a:pPr>
            <a:endParaRPr lang="en-US" sz="1600" dirty="0"/>
          </a:p>
          <a:p>
            <a:pPr>
              <a:buFont typeface="Wingdings" panose="05000000000000000000" pitchFamily="2" charset="2"/>
              <a:buChar char="§"/>
            </a:pPr>
            <a:r>
              <a:rPr lang="en-US" sz="1600" b="1" dirty="0">
                <a:solidFill>
                  <a:schemeClr val="accent2">
                    <a:lumMod val="50000"/>
                  </a:schemeClr>
                </a:solidFill>
              </a:rPr>
              <a:t>Data security </a:t>
            </a:r>
            <a:r>
              <a:rPr lang="en-US" sz="1600" dirty="0"/>
              <a:t>plans</a:t>
            </a:r>
          </a:p>
          <a:p>
            <a:pPr lvl="1">
              <a:buFont typeface="Wingdings" panose="05000000000000000000" pitchFamily="2" charset="2"/>
              <a:buChar char="§"/>
            </a:pPr>
            <a:r>
              <a:rPr lang="en-US" sz="1600" dirty="0"/>
              <a:t>Consider level of risk and how to manage these </a:t>
            </a:r>
            <a:r>
              <a:rPr lang="en-US" sz="1600" b="1" dirty="0">
                <a:solidFill>
                  <a:schemeClr val="accent2">
                    <a:lumMod val="50000"/>
                  </a:schemeClr>
                </a:solidFill>
              </a:rPr>
              <a:t>risks</a:t>
            </a:r>
            <a:r>
              <a:rPr lang="en-US" sz="1600" dirty="0"/>
              <a:t> relating to confidentiality</a:t>
            </a:r>
          </a:p>
          <a:p>
            <a:pPr lvl="1">
              <a:buFont typeface="Wingdings" panose="05000000000000000000" pitchFamily="2" charset="2"/>
              <a:buChar char="§"/>
            </a:pPr>
            <a:r>
              <a:rPr lang="en-US" sz="1600" dirty="0"/>
              <a:t>Understand the security and data storage procedures on the remote platform you’re using</a:t>
            </a:r>
          </a:p>
          <a:p>
            <a:pPr lvl="1">
              <a:buFont typeface="Wingdings" panose="05000000000000000000" pitchFamily="2" charset="2"/>
              <a:buChar char="§"/>
            </a:pPr>
            <a:r>
              <a:rPr lang="en-US" sz="1600" dirty="0"/>
              <a:t>Consider privacy from participants’ location – how do you ensure consent and active enrollment are done safely? Privately? Without someone falsifying responses?</a:t>
            </a:r>
          </a:p>
          <a:p>
            <a:pPr marL="201168" lvl="1" indent="0">
              <a:buNone/>
            </a:pPr>
            <a:endParaRPr lang="en-US" sz="1600" dirty="0"/>
          </a:p>
          <a:p>
            <a:pPr>
              <a:buFont typeface="Wingdings" panose="05000000000000000000" pitchFamily="2" charset="2"/>
              <a:buChar char="§"/>
            </a:pPr>
            <a:r>
              <a:rPr lang="en-US" sz="1600" dirty="0"/>
              <a:t>Assessing enrollment of </a:t>
            </a:r>
            <a:r>
              <a:rPr lang="en-US" sz="1600" b="1" dirty="0">
                <a:solidFill>
                  <a:schemeClr val="accent2">
                    <a:lumMod val="50000"/>
                  </a:schemeClr>
                </a:solidFill>
              </a:rPr>
              <a:t>vulnerable populations </a:t>
            </a:r>
          </a:p>
          <a:p>
            <a:pPr lvl="1">
              <a:buFont typeface="Wingdings" panose="05000000000000000000" pitchFamily="2" charset="2"/>
              <a:buChar char="§"/>
            </a:pPr>
            <a:r>
              <a:rPr lang="en-US" sz="1600" dirty="0"/>
              <a:t>Consider how you will obtain assent remotely from children</a:t>
            </a:r>
          </a:p>
          <a:p>
            <a:pPr lvl="1">
              <a:buFont typeface="Wingdings" panose="05000000000000000000" pitchFamily="2" charset="2"/>
              <a:buChar char="§"/>
            </a:pPr>
            <a:r>
              <a:rPr lang="en-US" sz="1600" dirty="0"/>
              <a:t>Know your population and what their environment will be during a remote home visit or interaction</a:t>
            </a:r>
          </a:p>
          <a:p>
            <a:pPr lvl="1">
              <a:buFont typeface="Wingdings" panose="05000000000000000000" pitchFamily="2" charset="2"/>
              <a:buChar char="§"/>
            </a:pPr>
            <a:endParaRPr lang="en-US" sz="1600" dirty="0"/>
          </a:p>
          <a:p>
            <a:pPr>
              <a:buFont typeface="Wingdings" panose="05000000000000000000" pitchFamily="2" charset="2"/>
              <a:buChar char="§"/>
            </a:pPr>
            <a:r>
              <a:rPr lang="en-US" sz="1600" b="1" dirty="0">
                <a:solidFill>
                  <a:schemeClr val="accent2">
                    <a:lumMod val="50000"/>
                  </a:schemeClr>
                </a:solidFill>
              </a:rPr>
              <a:t>Timeline/Resources/Cost</a:t>
            </a:r>
          </a:p>
          <a:p>
            <a:endParaRPr lang="en-US" sz="1600" dirty="0"/>
          </a:p>
          <a:p>
            <a:endParaRPr lang="en-US"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7</a:t>
            </a:fld>
            <a:endParaRPr lang="en-US" dirty="0"/>
          </a:p>
        </p:txBody>
      </p:sp>
      <p:pic>
        <p:nvPicPr>
          <p:cNvPr id="1030" name="Picture 6" descr="Remote learning is turning out to be a burden for parents">
            <a:extLst>
              <a:ext uri="{FF2B5EF4-FFF2-40B4-BE49-F238E27FC236}">
                <a16:creationId xmlns:a16="http://schemas.microsoft.com/office/drawing/2014/main" id="{2C145EF4-9CAC-4544-BA35-DC78791B5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520" y="795746"/>
            <a:ext cx="1954960" cy="13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34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50728"/>
            <a:ext cx="7543800" cy="740338"/>
          </a:xfrm>
        </p:spPr>
        <p:txBody>
          <a:bodyPr>
            <a:normAutofit fontScale="90000"/>
          </a:bodyPr>
          <a:lstStyle/>
          <a:p>
            <a:pPr algn="ctr"/>
            <a:r>
              <a:rPr lang="en-US" sz="4000" dirty="0"/>
              <a:t>Areas of Research Affected by Remote Interactions</a:t>
            </a:r>
          </a:p>
        </p:txBody>
      </p:sp>
      <p:sp>
        <p:nvSpPr>
          <p:cNvPr id="3" name="Content Placeholder 2"/>
          <p:cNvSpPr>
            <a:spLocks noGrp="1"/>
          </p:cNvSpPr>
          <p:nvPr>
            <p:ph idx="1"/>
          </p:nvPr>
        </p:nvSpPr>
        <p:spPr>
          <a:xfrm>
            <a:off x="211015" y="1887414"/>
            <a:ext cx="8155745" cy="3981679"/>
          </a:xfrm>
        </p:spPr>
        <p:txBody>
          <a:bodyPr>
            <a:normAutofit lnSpcReduction="10000"/>
          </a:bodyPr>
          <a:lstStyle/>
          <a:p>
            <a:pPr>
              <a:buFont typeface="Wingdings" panose="05000000000000000000" pitchFamily="2" charset="2"/>
              <a:buChar char="v"/>
            </a:pPr>
            <a:r>
              <a:rPr lang="en-US" dirty="0"/>
              <a:t> Maintaining privacy and confidentiality</a:t>
            </a:r>
          </a:p>
          <a:p>
            <a:pPr>
              <a:buFont typeface="Wingdings" panose="05000000000000000000" pitchFamily="2" charset="2"/>
              <a:buChar char="v"/>
            </a:pPr>
            <a:endParaRPr lang="en-US" dirty="0"/>
          </a:p>
          <a:p>
            <a:pPr>
              <a:buFont typeface="Wingdings" panose="05000000000000000000" pitchFamily="2" charset="2"/>
              <a:buChar char="v"/>
            </a:pPr>
            <a:r>
              <a:rPr lang="en-US" dirty="0"/>
              <a:t> Timing and convenience</a:t>
            </a:r>
          </a:p>
          <a:p>
            <a:pPr>
              <a:buFont typeface="Wingdings" panose="05000000000000000000" pitchFamily="2" charset="2"/>
              <a:buChar char="v"/>
            </a:pPr>
            <a:endParaRPr lang="en-US" dirty="0"/>
          </a:p>
          <a:p>
            <a:pPr>
              <a:buFont typeface="Wingdings" panose="05000000000000000000" pitchFamily="2" charset="2"/>
              <a:buChar char="v"/>
            </a:pPr>
            <a:r>
              <a:rPr lang="en-US" dirty="0"/>
              <a:t> Study visit location</a:t>
            </a:r>
          </a:p>
          <a:p>
            <a:pPr>
              <a:buFont typeface="Wingdings" panose="05000000000000000000" pitchFamily="2" charset="2"/>
              <a:buChar char="v"/>
            </a:pPr>
            <a:endParaRPr lang="en-US" dirty="0"/>
          </a:p>
          <a:p>
            <a:pPr>
              <a:buFont typeface="Wingdings" panose="05000000000000000000" pitchFamily="2" charset="2"/>
              <a:buChar char="v"/>
            </a:pPr>
            <a:r>
              <a:rPr lang="en-US" dirty="0"/>
              <a:t> Unique risks associated with participation</a:t>
            </a:r>
          </a:p>
          <a:p>
            <a:pPr>
              <a:buFont typeface="Wingdings" panose="05000000000000000000" pitchFamily="2" charset="2"/>
              <a:buChar char="v"/>
            </a:pPr>
            <a:endParaRPr lang="en-US" dirty="0"/>
          </a:p>
          <a:p>
            <a:pPr>
              <a:buFont typeface="Wingdings" panose="05000000000000000000" pitchFamily="2" charset="2"/>
              <a:buChar char="v"/>
            </a:pPr>
            <a:r>
              <a:rPr lang="en-US" dirty="0"/>
              <a:t>Recruitment and engagement remotely</a:t>
            </a:r>
          </a:p>
          <a:p>
            <a:endParaRPr lang="en-US" dirty="0"/>
          </a:p>
        </p:txBody>
      </p:sp>
      <p:pic>
        <p:nvPicPr>
          <p:cNvPr id="5122" name="Picture 2" descr="6 Hacks To Create Successful Remote Meetings - BusinessBlog ...">
            <a:extLst>
              <a:ext uri="{FF2B5EF4-FFF2-40B4-BE49-F238E27FC236}">
                <a16:creationId xmlns:a16="http://schemas.microsoft.com/office/drawing/2014/main" id="{782593F6-27DC-3744-9557-172F281BD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066" y="2273300"/>
            <a:ext cx="35433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3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07309"/>
          </a:xfrm>
        </p:spPr>
        <p:txBody>
          <a:bodyPr>
            <a:noAutofit/>
          </a:bodyPr>
          <a:lstStyle/>
          <a:p>
            <a:pPr algn="ctr"/>
            <a:r>
              <a:rPr lang="en-US" sz="3600" dirty="0"/>
              <a:t>Things to Consider: Consent</a:t>
            </a:r>
          </a:p>
        </p:txBody>
      </p:sp>
      <p:sp>
        <p:nvSpPr>
          <p:cNvPr id="6" name="Rectangle 3"/>
          <p:cNvSpPr>
            <a:spLocks noGrp="1" noRot="1" noChangeArrowheads="1"/>
          </p:cNvSpPr>
          <p:nvPr>
            <p:ph idx="1"/>
          </p:nvPr>
        </p:nvSpPr>
        <p:spPr>
          <a:xfrm>
            <a:off x="187036" y="1324314"/>
            <a:ext cx="8801100" cy="5295083"/>
          </a:xfrm>
        </p:spPr>
        <p:txBody>
          <a:bodyPr>
            <a:noAutofit/>
          </a:bodyPr>
          <a:lstStyle/>
          <a:p>
            <a:pPr>
              <a:buFont typeface="Wingdings" panose="05000000000000000000" pitchFamily="2" charset="2"/>
              <a:buChar char="§"/>
            </a:pPr>
            <a:r>
              <a:rPr lang="en-US" sz="1600" dirty="0"/>
              <a:t> Needs to outline specific information to well </a:t>
            </a:r>
            <a:r>
              <a:rPr lang="en-US" sz="1600" b="1" dirty="0">
                <a:solidFill>
                  <a:schemeClr val="accent6">
                    <a:lumMod val="75000"/>
                  </a:schemeClr>
                </a:solidFill>
              </a:rPr>
              <a:t>inform</a:t>
            </a:r>
            <a:r>
              <a:rPr lang="en-US" sz="1600" dirty="0"/>
              <a:t> potential subjects about study</a:t>
            </a:r>
          </a:p>
          <a:p>
            <a:pPr>
              <a:buFont typeface="Wingdings" panose="05000000000000000000" pitchFamily="2" charset="2"/>
              <a:buChar char="§"/>
            </a:pPr>
            <a:r>
              <a:rPr lang="en-US" sz="1600" dirty="0"/>
              <a:t> Define all potential </a:t>
            </a:r>
            <a:r>
              <a:rPr lang="en-US" sz="1600" b="1" dirty="0">
                <a:solidFill>
                  <a:schemeClr val="accent6">
                    <a:lumMod val="75000"/>
                  </a:schemeClr>
                </a:solidFill>
              </a:rPr>
              <a:t>risks and benefits</a:t>
            </a:r>
          </a:p>
          <a:p>
            <a:pPr>
              <a:buFont typeface="Wingdings" panose="05000000000000000000" pitchFamily="2" charset="2"/>
              <a:buChar char="§"/>
            </a:pPr>
            <a:r>
              <a:rPr lang="en-US" sz="1600" dirty="0"/>
              <a:t>Include breakdown of study procedures, time it will take, where it will take place, and what participants should expect</a:t>
            </a:r>
          </a:p>
          <a:p>
            <a:pPr>
              <a:buFont typeface="Wingdings" panose="05000000000000000000" pitchFamily="2" charset="2"/>
              <a:buChar char="§"/>
            </a:pPr>
            <a:r>
              <a:rPr lang="en-US" sz="1600" dirty="0"/>
              <a:t> Consider both direct benefit and </a:t>
            </a:r>
            <a:r>
              <a:rPr lang="en-US" sz="1600" b="1" dirty="0">
                <a:solidFill>
                  <a:schemeClr val="accent6">
                    <a:lumMod val="75000"/>
                  </a:schemeClr>
                </a:solidFill>
              </a:rPr>
              <a:t>benefit to society or group as a whole</a:t>
            </a:r>
            <a:r>
              <a:rPr lang="en-US" sz="1600" dirty="0"/>
              <a:t>. If there is no direct benefit to participants, state that</a:t>
            </a:r>
            <a:endParaRPr lang="en-US" dirty="0"/>
          </a:p>
          <a:p>
            <a:pPr>
              <a:buFont typeface="Wingdings" panose="05000000000000000000" pitchFamily="2" charset="2"/>
              <a:buChar char="§"/>
            </a:pPr>
            <a:r>
              <a:rPr lang="en-US" sz="1600" dirty="0"/>
              <a:t>Follow the </a:t>
            </a:r>
            <a:r>
              <a:rPr lang="en-US" sz="1600" b="1" dirty="0">
                <a:solidFill>
                  <a:schemeClr val="accent6">
                    <a:lumMod val="75000"/>
                  </a:schemeClr>
                </a:solidFill>
              </a:rPr>
              <a:t>template guidance </a:t>
            </a:r>
            <a:r>
              <a:rPr lang="en-US" sz="1600" dirty="0"/>
              <a:t>and complete accordingly. Do not delete template sections</a:t>
            </a:r>
            <a:endParaRPr lang="en-US" dirty="0"/>
          </a:p>
          <a:p>
            <a:pPr marL="91440" lvl="2" indent="-91440">
              <a:spcBef>
                <a:spcPts val="1200"/>
              </a:spcBef>
              <a:spcAft>
                <a:spcPts val="200"/>
              </a:spcAft>
              <a:buSzPct val="100000"/>
              <a:buFont typeface="Calibri" panose="020F0502020204030204" pitchFamily="34" charset="0"/>
              <a:buChar char=" "/>
            </a:pPr>
            <a:endParaRPr lang="en-US" sz="1600" dirty="0"/>
          </a:p>
          <a:p>
            <a:r>
              <a:rPr lang="en-US" b="1" dirty="0">
                <a:solidFill>
                  <a:schemeClr val="accent3">
                    <a:lumMod val="50000"/>
                  </a:schemeClr>
                </a:solidFill>
              </a:rPr>
              <a:t>Avoid:</a:t>
            </a:r>
          </a:p>
          <a:p>
            <a:pPr marL="384048" lvl="2" indent="0">
              <a:buNone/>
            </a:pPr>
            <a:endParaRPr lang="en-US" sz="1000" dirty="0"/>
          </a:p>
          <a:p>
            <a:pPr marL="384048" lvl="2" indent="0">
              <a:buNone/>
            </a:pPr>
            <a:endParaRPr lang="en-US" sz="1000" dirty="0"/>
          </a:p>
          <a:p>
            <a:pPr marL="384048" lvl="2" indent="0">
              <a:buNone/>
            </a:pPr>
            <a:r>
              <a:rPr lang="en-US" sz="1600" dirty="0"/>
              <a:t>Language that sounds legally binding</a:t>
            </a:r>
          </a:p>
          <a:p>
            <a:pPr marL="384048" lvl="2" indent="0">
              <a:buNone/>
            </a:pPr>
            <a:endParaRPr lang="en-US" sz="1000" dirty="0"/>
          </a:p>
          <a:p>
            <a:pPr marL="384048" lvl="2" indent="0">
              <a:buNone/>
            </a:pPr>
            <a:r>
              <a:rPr lang="en-US" sz="1600" dirty="0"/>
              <a:t>Complex terminology that a lay-person may not understand</a:t>
            </a:r>
          </a:p>
          <a:p>
            <a:pPr marL="384048" lvl="2" indent="0">
              <a:buNone/>
            </a:pPr>
            <a:endParaRPr lang="en-US" sz="1600" dirty="0"/>
          </a:p>
          <a:p>
            <a:pPr marL="384048" lvl="2" indent="0">
              <a:buNone/>
            </a:pPr>
            <a:r>
              <a:rPr lang="en-US" sz="1600" dirty="0"/>
              <a:t>Describing data analysis, design, or research methods</a:t>
            </a:r>
          </a:p>
          <a:p>
            <a:pPr marL="384048" lvl="2" indent="0">
              <a:buNone/>
            </a:pPr>
            <a:endParaRPr lang="en-US" sz="1600"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9</a:t>
            </a:fld>
            <a:endParaRPr lang="en-US" dirty="0"/>
          </a:p>
        </p:txBody>
      </p:sp>
      <p:sp>
        <p:nvSpPr>
          <p:cNvPr id="3" name="Multiply 2"/>
          <p:cNvSpPr/>
          <p:nvPr/>
        </p:nvSpPr>
        <p:spPr>
          <a:xfrm>
            <a:off x="101726" y="4827558"/>
            <a:ext cx="409401" cy="358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101726" y="5315239"/>
            <a:ext cx="409401" cy="358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101726" y="5931876"/>
            <a:ext cx="409401" cy="3587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001810"/>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emplate/>
  <TotalTime>4181</TotalTime>
  <Words>1099</Words>
  <Application>Microsoft Office PowerPoint</Application>
  <PresentationFormat>On-screen Show (4:3)</PresentationFormat>
  <Paragraphs>167</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Wingdings</vt:lpstr>
      <vt:lpstr>Wingdings 2</vt:lpstr>
      <vt:lpstr>Retrospect</vt:lpstr>
      <vt:lpstr>Conducting Human Subjects Research : Fall 2020 </vt:lpstr>
      <vt:lpstr>What is the IRB’s Role?</vt:lpstr>
      <vt:lpstr>When is IRB review required?</vt:lpstr>
      <vt:lpstr>   Reminder: Basic Ethical Principles via  The Belmont Report (1979)</vt:lpstr>
      <vt:lpstr>Definitions:</vt:lpstr>
      <vt:lpstr>Level of Review Required </vt:lpstr>
      <vt:lpstr>Things to Consider in Practice</vt:lpstr>
      <vt:lpstr>Areas of Research Affected by Remote Interactions</vt:lpstr>
      <vt:lpstr>Things to Consider: Consent</vt:lpstr>
      <vt:lpstr>Things to Consider with Remote Consent</vt:lpstr>
      <vt:lpstr>PowerPoint Presentation</vt:lpstr>
      <vt:lpstr>Ideate: Electronic Submission System</vt:lpstr>
      <vt:lpstr>Timeline &amp; Process for review</vt:lpstr>
      <vt:lpstr>Questions?  Contact me at rbanchik@gc.cuny.edu  </vt:lpstr>
    </vt:vector>
  </TitlesOfParts>
  <Company>Infinia Group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Times New Roman Bold 45/48 points</dc:title>
  <dc:creator>Ilgin Sezer</dc:creator>
  <cp:lastModifiedBy>Marilyn Weber</cp:lastModifiedBy>
  <cp:revision>158</cp:revision>
  <cp:lastPrinted>2013-04-04T12:29:05Z</cp:lastPrinted>
  <dcterms:created xsi:type="dcterms:W3CDTF">2012-12-06T21:23:44Z</dcterms:created>
  <dcterms:modified xsi:type="dcterms:W3CDTF">2021-04-22T13:39:04Z</dcterms:modified>
</cp:coreProperties>
</file>